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13" r:id="rId4"/>
  </p:sldMasterIdLst>
  <p:notesMasterIdLst>
    <p:notesMasterId r:id="rId24"/>
  </p:notesMasterIdLst>
  <p:handoutMasterIdLst>
    <p:handoutMasterId r:id="rId25"/>
  </p:handoutMasterIdLst>
  <p:sldIdLst>
    <p:sldId id="256" r:id="rId5"/>
    <p:sldId id="264" r:id="rId6"/>
    <p:sldId id="257" r:id="rId7"/>
    <p:sldId id="258"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8495"/>
    <a:srgbClr val="1E7180"/>
    <a:srgbClr val="145E6C"/>
    <a:srgbClr val="13515C"/>
    <a:srgbClr val="00B0F0"/>
    <a:srgbClr val="0000FF"/>
    <a:srgbClr val="008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CFD0B3-87F4-4C8D-BD5C-6AA18BDFBADF}" v="2" dt="2019-05-10T04:17:05.9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autoAdjust="0"/>
    <p:restoredTop sz="96473" autoAdjust="0"/>
  </p:normalViewPr>
  <p:slideViewPr>
    <p:cSldViewPr>
      <p:cViewPr varScale="1">
        <p:scale>
          <a:sx n="164" d="100"/>
          <a:sy n="164" d="100"/>
        </p:scale>
        <p:origin x="1674"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E67E28-00A6-EB43-809C-BF3D6FF2AD0D}" type="datetimeFigureOut">
              <a:rPr lang="en-US" smtClean="0"/>
              <a:t>5/21/2019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BE29985-9615-9E4B-8A8C-6DD7F5EE9BD8}" type="slidenum">
              <a:rPr lang="en-US" smtClean="0"/>
              <a:t>‹#›</a:t>
            </a:fld>
            <a:endParaRPr lang="en-US"/>
          </a:p>
        </p:txBody>
      </p:sp>
    </p:spTree>
    <p:extLst>
      <p:ext uri="{BB962C8B-B14F-4D97-AF65-F5344CB8AC3E}">
        <p14:creationId xmlns:p14="http://schemas.microsoft.com/office/powerpoint/2010/main" val="9334005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3842907C-D0AA-4C58-9F94-58B40AD65B29}" type="datetimeFigureOut">
              <a:rPr lang="en-US" smtClean="0"/>
              <a:pPr/>
              <a:t>5/21/2019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1D76769E-C829-4283-B80E-CB90D995C291}" type="slidenum">
              <a:rPr lang="en-US" smtClean="0"/>
              <a:pPr/>
              <a:t>‹#›</a:t>
            </a:fld>
            <a:endParaRPr lang="en-US"/>
          </a:p>
        </p:txBody>
      </p:sp>
    </p:spTree>
    <p:extLst>
      <p:ext uri="{BB962C8B-B14F-4D97-AF65-F5344CB8AC3E}">
        <p14:creationId xmlns:p14="http://schemas.microsoft.com/office/powerpoint/2010/main" val="2524736651"/>
      </p:ext>
    </p:extLst>
  </p:cSld>
  <p:clrMap bg1="lt1" tx1="dk1" bg2="lt2" tx2="dk2" accent1="accent1" accent2="accent2" accent3="accent3" accent4="accent4" accent5="accent5" accent6="accent6" hlink="hlink" folHlink="folHlink"/>
  <p:hf hdr="0" ftr="0" dt="0"/>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76769E-C829-4283-B80E-CB90D995C291}" type="slidenum">
              <a:rPr lang="en-US" smtClean="0"/>
              <a:pPr/>
              <a:t>1</a:t>
            </a:fld>
            <a:endParaRPr lang="en-US"/>
          </a:p>
        </p:txBody>
      </p:sp>
    </p:spTree>
    <p:extLst>
      <p:ext uri="{BB962C8B-B14F-4D97-AF65-F5344CB8AC3E}">
        <p14:creationId xmlns:p14="http://schemas.microsoft.com/office/powerpoint/2010/main" val="131253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76769E-C829-4283-B80E-CB90D995C291}" type="slidenum">
              <a:rPr lang="en-US" smtClean="0"/>
              <a:pPr/>
              <a:t>3</a:t>
            </a:fld>
            <a:endParaRPr lang="en-US"/>
          </a:p>
        </p:txBody>
      </p:sp>
    </p:spTree>
    <p:extLst>
      <p:ext uri="{BB962C8B-B14F-4D97-AF65-F5344CB8AC3E}">
        <p14:creationId xmlns:p14="http://schemas.microsoft.com/office/powerpoint/2010/main" val="969566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76769E-C829-4283-B80E-CB90D995C291}" type="slidenum">
              <a:rPr lang="en-US" smtClean="0"/>
              <a:pPr/>
              <a:t>4</a:t>
            </a:fld>
            <a:endParaRPr lang="en-US"/>
          </a:p>
        </p:txBody>
      </p:sp>
    </p:spTree>
    <p:extLst>
      <p:ext uri="{BB962C8B-B14F-4D97-AF65-F5344CB8AC3E}">
        <p14:creationId xmlns:p14="http://schemas.microsoft.com/office/powerpoint/2010/main" val="10012631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5/21/2019</a:t>
            </a:fld>
            <a:endParaRPr lang="en-US" dirty="0"/>
          </a:p>
        </p:txBody>
      </p:sp>
      <p:sp>
        <p:nvSpPr>
          <p:cNvPr id="5" name="Footer Placeholder 4"/>
          <p:cNvSpPr>
            <a:spLocks noGrp="1"/>
          </p:cNvSpPr>
          <p:nvPr>
            <p:ph type="ftr" sz="quarter" idx="11"/>
          </p:nvPr>
        </p:nvSpPr>
        <p:spPr/>
        <p:txBody>
          <a:bodyPr/>
          <a:lstStyle/>
          <a:p>
            <a:r>
              <a:rPr lang="en-AU" dirty="0">
                <a:solidFill>
                  <a:schemeClr val="accent1">
                    <a:tint val="20000"/>
                  </a:schemeClr>
                </a:solidFill>
              </a:rPr>
              <a:t>Copyright © 2016 - Rinami Pty Ltd</a:t>
            </a:r>
            <a:endParaRPr lang="en-US" dirty="0">
              <a:solidFill>
                <a:schemeClr val="accent1">
                  <a:tint val="20000"/>
                </a:schemeClr>
              </a:solidFill>
            </a:endParaRPr>
          </a:p>
        </p:txBody>
      </p:sp>
      <p:sp>
        <p:nvSpPr>
          <p:cNvPr id="6" name="Slide Number Placeholder 5"/>
          <p:cNvSpPr>
            <a:spLocks noGrp="1"/>
          </p:cNvSpPr>
          <p:nvPr>
            <p:ph type="sldNum" sz="quarter" idx="12"/>
          </p:nvPr>
        </p:nvSpPr>
        <p:spPr/>
        <p:txBody>
          <a:bodyPr/>
          <a:lstStyle/>
          <a:p>
            <a:fld id="{45292C34-3E5E-4BA5-AF54-F1601B144FB0}" type="slidenum">
              <a:rPr lang="en-US" smtClean="0"/>
              <a:pPr/>
              <a:t>‹#›</a:t>
            </a:fld>
            <a:endParaRPr lang="en-US" dirty="0">
              <a:solidFill>
                <a:srgbClr val="FFFFFF"/>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5276" y="116632"/>
            <a:ext cx="1801524" cy="469433"/>
          </a:xfrm>
          <a:prstGeom prst="rect">
            <a:avLst/>
          </a:prstGeom>
        </p:spPr>
      </p:pic>
    </p:spTree>
    <p:extLst>
      <p:ext uri="{BB962C8B-B14F-4D97-AF65-F5344CB8AC3E}">
        <p14:creationId xmlns:p14="http://schemas.microsoft.com/office/powerpoint/2010/main" val="1705552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5/21/2019</a:t>
            </a:fld>
            <a:endParaRPr lang="en-US" dirty="0"/>
          </a:p>
        </p:txBody>
      </p:sp>
      <p:sp>
        <p:nvSpPr>
          <p:cNvPr id="5" name="Footer Placeholder 4"/>
          <p:cNvSpPr>
            <a:spLocks noGrp="1"/>
          </p:cNvSpPr>
          <p:nvPr>
            <p:ph type="ftr" sz="quarter" idx="11"/>
          </p:nvPr>
        </p:nvSpPr>
        <p:spPr/>
        <p:txBody>
          <a:bodyPr/>
          <a:lstStyle/>
          <a:p>
            <a:r>
              <a:rPr lang="en-AU" dirty="0"/>
              <a:t>Copyright © 2016 - Rinami Pty Ltd</a:t>
            </a:r>
            <a:endParaRPr lang="en-US" dirty="0"/>
          </a:p>
        </p:txBody>
      </p:sp>
      <p:sp>
        <p:nvSpPr>
          <p:cNvPr id="6" name="Slide Number Placeholder 5"/>
          <p:cNvSpPr>
            <a:spLocks noGrp="1"/>
          </p:cNvSpPr>
          <p:nvPr>
            <p:ph type="sldNum" sz="quarter" idx="12"/>
          </p:nvPr>
        </p:nvSpPr>
        <p:spPr/>
        <p:txBody>
          <a:bodyPr/>
          <a:lstStyle/>
          <a:p>
            <a:fld id="{45292C34-3E5E-4BA5-AF54-F1601B144FB0}" type="slidenum">
              <a:rPr lang="en-US" smtClean="0">
                <a:solidFill>
                  <a:schemeClr val="tx2">
                    <a:shade val="50000"/>
                  </a:schemeClr>
                </a:solidFill>
              </a:rPr>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5276" y="116632"/>
            <a:ext cx="1801524" cy="469433"/>
          </a:xfrm>
          <a:prstGeom prst="rect">
            <a:avLst/>
          </a:prstGeom>
        </p:spPr>
      </p:pic>
    </p:spTree>
    <p:extLst>
      <p:ext uri="{BB962C8B-B14F-4D97-AF65-F5344CB8AC3E}">
        <p14:creationId xmlns:p14="http://schemas.microsoft.com/office/powerpoint/2010/main" val="143305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5/21/2019</a:t>
            </a:fld>
            <a:endParaRPr lang="en-US" dirty="0"/>
          </a:p>
        </p:txBody>
      </p:sp>
      <p:sp>
        <p:nvSpPr>
          <p:cNvPr id="5" name="Footer Placeholder 4"/>
          <p:cNvSpPr>
            <a:spLocks noGrp="1"/>
          </p:cNvSpPr>
          <p:nvPr>
            <p:ph type="ftr" sz="quarter" idx="11"/>
          </p:nvPr>
        </p:nvSpPr>
        <p:spPr/>
        <p:txBody>
          <a:bodyPr/>
          <a:lstStyle/>
          <a:p>
            <a:r>
              <a:rPr lang="en-AU" dirty="0"/>
              <a:t>Copyright © 2016 - Rinami Pty Ltd</a:t>
            </a:r>
            <a:endParaRPr lang="en-US" dirty="0"/>
          </a:p>
        </p:txBody>
      </p:sp>
      <p:sp>
        <p:nvSpPr>
          <p:cNvPr id="6" name="Slide Number Placeholder 5"/>
          <p:cNvSpPr>
            <a:spLocks noGrp="1"/>
          </p:cNvSpPr>
          <p:nvPr>
            <p:ph type="sldNum" sz="quarter" idx="12"/>
          </p:nvPr>
        </p:nvSpPr>
        <p:spPr/>
        <p:txBody>
          <a:bodyPr/>
          <a:lstStyle/>
          <a:p>
            <a:fld id="{45292C34-3E5E-4BA5-AF54-F1601B144FB0}" type="slidenum">
              <a:rPr lang="en-US" smtClean="0">
                <a:solidFill>
                  <a:schemeClr val="tx2">
                    <a:shade val="50000"/>
                  </a:schemeClr>
                </a:solidFill>
              </a:rPr>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7877554" y="4731923"/>
            <a:ext cx="1801524" cy="469433"/>
          </a:xfrm>
          <a:prstGeom prst="rect">
            <a:avLst/>
          </a:prstGeom>
        </p:spPr>
      </p:pic>
    </p:spTree>
    <p:extLst>
      <p:ext uri="{BB962C8B-B14F-4D97-AF65-F5344CB8AC3E}">
        <p14:creationId xmlns:p14="http://schemas.microsoft.com/office/powerpoint/2010/main" val="132736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126171"/>
          </a:xfrm>
          <a:ln>
            <a:noFill/>
          </a:ln>
        </p:spPr>
        <p:txBody>
          <a:bodyPr/>
          <a:lstStyle/>
          <a:p>
            <a:r>
              <a:rPr lang="en-US"/>
              <a:t>Click to edit Master title style</a:t>
            </a:r>
            <a:endParaRPr lang="en-US" dirty="0"/>
          </a:p>
        </p:txBody>
      </p:sp>
      <p:sp>
        <p:nvSpPr>
          <p:cNvPr id="3" name="Content Placeholder 2"/>
          <p:cNvSpPr>
            <a:spLocks noGrp="1"/>
          </p:cNvSpPr>
          <p:nvPr>
            <p:ph idx="1"/>
          </p:nvPr>
        </p:nvSpPr>
        <p:spPr>
          <a:xfrm>
            <a:off x="822959" y="1510742"/>
            <a:ext cx="7543801" cy="4358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5/21/2019</a:t>
            </a:fld>
            <a:endParaRPr lang="en-US" dirty="0"/>
          </a:p>
        </p:txBody>
      </p:sp>
      <p:sp>
        <p:nvSpPr>
          <p:cNvPr id="5" name="Footer Placeholder 4"/>
          <p:cNvSpPr>
            <a:spLocks noGrp="1"/>
          </p:cNvSpPr>
          <p:nvPr>
            <p:ph type="ftr" sz="quarter" idx="11"/>
          </p:nvPr>
        </p:nvSpPr>
        <p:spPr/>
        <p:txBody>
          <a:bodyPr/>
          <a:lstStyle/>
          <a:p>
            <a:r>
              <a:rPr lang="en-AU" dirty="0"/>
              <a:t>Copyright © 2016 - Rinami Pty Ltd</a:t>
            </a:r>
            <a:endParaRPr lang="en-US" dirty="0"/>
          </a:p>
        </p:txBody>
      </p:sp>
      <p:sp>
        <p:nvSpPr>
          <p:cNvPr id="6" name="Slide Number Placeholder 5"/>
          <p:cNvSpPr>
            <a:spLocks noGrp="1"/>
          </p:cNvSpPr>
          <p:nvPr>
            <p:ph type="sldNum" sz="quarter" idx="12"/>
          </p:nvPr>
        </p:nvSpPr>
        <p:spPr/>
        <p:txBody>
          <a:bodyPr/>
          <a:lstStyle/>
          <a:p>
            <a:fld id="{BC410EEA-824F-4D46-AFE7-60426C8C06B0}"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5276" y="116632"/>
            <a:ext cx="1801524" cy="469433"/>
          </a:xfrm>
          <a:prstGeom prst="rect">
            <a:avLst/>
          </a:prstGeom>
        </p:spPr>
      </p:pic>
    </p:spTree>
    <p:extLst>
      <p:ext uri="{BB962C8B-B14F-4D97-AF65-F5344CB8AC3E}">
        <p14:creationId xmlns:p14="http://schemas.microsoft.com/office/powerpoint/2010/main" val="1709921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5/21/2019</a:t>
            </a:fld>
            <a:endParaRPr lang="en-US" dirty="0"/>
          </a:p>
        </p:txBody>
      </p:sp>
      <p:sp>
        <p:nvSpPr>
          <p:cNvPr id="5" name="Footer Placeholder 4"/>
          <p:cNvSpPr>
            <a:spLocks noGrp="1"/>
          </p:cNvSpPr>
          <p:nvPr>
            <p:ph type="ftr" sz="quarter" idx="11"/>
          </p:nvPr>
        </p:nvSpPr>
        <p:spPr/>
        <p:txBody>
          <a:bodyPr/>
          <a:lstStyle/>
          <a:p>
            <a:r>
              <a:rPr lang="en-AU" dirty="0"/>
              <a:t>Copyright © 2016 - Rinami Pty Ltd</a:t>
            </a:r>
            <a:endParaRPr lang="en-US" dirty="0"/>
          </a:p>
        </p:txBody>
      </p:sp>
      <p:sp>
        <p:nvSpPr>
          <p:cNvPr id="6" name="Slide Number Placeholder 5"/>
          <p:cNvSpPr>
            <a:spLocks noGrp="1"/>
          </p:cNvSpPr>
          <p:nvPr>
            <p:ph type="sldNum" sz="quarter" idx="12"/>
          </p:nvPr>
        </p:nvSpPr>
        <p:spPr/>
        <p:txBody>
          <a:bodyPr/>
          <a:lstStyle/>
          <a:p>
            <a:fld id="{BC410EEA-824F-4D46-AFE7-60426C8C06B0}"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7272" y="116632"/>
            <a:ext cx="1800000" cy="469831"/>
          </a:xfrm>
          <a:prstGeom prst="rect">
            <a:avLst/>
          </a:prstGeom>
        </p:spPr>
      </p:pic>
    </p:spTree>
    <p:extLst>
      <p:ext uri="{BB962C8B-B14F-4D97-AF65-F5344CB8AC3E}">
        <p14:creationId xmlns:p14="http://schemas.microsoft.com/office/powerpoint/2010/main" val="4239912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5/21/2019</a:t>
            </a:fld>
            <a:endParaRPr lang="en-US" dirty="0"/>
          </a:p>
        </p:txBody>
      </p:sp>
      <p:sp>
        <p:nvSpPr>
          <p:cNvPr id="6" name="Footer Placeholder 5"/>
          <p:cNvSpPr>
            <a:spLocks noGrp="1"/>
          </p:cNvSpPr>
          <p:nvPr>
            <p:ph type="ftr" sz="quarter" idx="11"/>
          </p:nvPr>
        </p:nvSpPr>
        <p:spPr/>
        <p:txBody>
          <a:bodyPr/>
          <a:lstStyle/>
          <a:p>
            <a:r>
              <a:rPr lang="en-AU"/>
              <a:t>Copyright © 2015 - Rinami Pty Ltd</a:t>
            </a:r>
            <a:endParaRPr lang="en-US"/>
          </a:p>
        </p:txBody>
      </p:sp>
      <p:sp>
        <p:nvSpPr>
          <p:cNvPr id="7" name="Slide Number Placeholder 6"/>
          <p:cNvSpPr>
            <a:spLocks noGrp="1"/>
          </p:cNvSpPr>
          <p:nvPr>
            <p:ph type="sldNum" sz="quarter" idx="12"/>
          </p:nvPr>
        </p:nvSpPr>
        <p:spPr/>
        <p:txBody>
          <a:bodyPr/>
          <a:lstStyle/>
          <a:p>
            <a:fld id="{BC410EEA-824F-4D46-AFE7-60426C8C06B0}"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7272" y="116632"/>
            <a:ext cx="1800000" cy="469831"/>
          </a:xfrm>
          <a:prstGeom prst="rect">
            <a:avLst/>
          </a:prstGeom>
        </p:spPr>
      </p:pic>
    </p:spTree>
    <p:extLst>
      <p:ext uri="{BB962C8B-B14F-4D97-AF65-F5344CB8AC3E}">
        <p14:creationId xmlns:p14="http://schemas.microsoft.com/office/powerpoint/2010/main" val="613779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5/21/2019</a:t>
            </a:fld>
            <a:endParaRPr lang="en-US" dirty="0"/>
          </a:p>
        </p:txBody>
      </p:sp>
      <p:sp>
        <p:nvSpPr>
          <p:cNvPr id="8" name="Footer Placeholder 7"/>
          <p:cNvSpPr>
            <a:spLocks noGrp="1"/>
          </p:cNvSpPr>
          <p:nvPr>
            <p:ph type="ftr" sz="quarter" idx="11"/>
          </p:nvPr>
        </p:nvSpPr>
        <p:spPr/>
        <p:txBody>
          <a:bodyPr/>
          <a:lstStyle/>
          <a:p>
            <a:r>
              <a:rPr lang="en-AU" dirty="0"/>
              <a:t>Copyright © 2016 - Rinami Pty Ltd</a:t>
            </a:r>
            <a:endParaRPr lang="en-US" dirty="0"/>
          </a:p>
        </p:txBody>
      </p:sp>
      <p:sp>
        <p:nvSpPr>
          <p:cNvPr id="9" name="Slide Number Placeholder 8"/>
          <p:cNvSpPr>
            <a:spLocks noGrp="1"/>
          </p:cNvSpPr>
          <p:nvPr>
            <p:ph type="sldNum" sz="quarter" idx="12"/>
          </p:nvPr>
        </p:nvSpPr>
        <p:spPr/>
        <p:txBody>
          <a:bodyPr/>
          <a:lstStyle/>
          <a:p>
            <a:fld id="{BC410EEA-824F-4D46-AFE7-60426C8C06B0}" type="slidenum">
              <a:rPr lang="en-US" smtClean="0"/>
              <a:pPr/>
              <a:t>‹#›</a:t>
            </a:fld>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5276" y="116632"/>
            <a:ext cx="1801524" cy="469433"/>
          </a:xfrm>
          <a:prstGeom prst="rect">
            <a:avLst/>
          </a:prstGeom>
        </p:spPr>
      </p:pic>
    </p:spTree>
    <p:extLst>
      <p:ext uri="{BB962C8B-B14F-4D97-AF65-F5344CB8AC3E}">
        <p14:creationId xmlns:p14="http://schemas.microsoft.com/office/powerpoint/2010/main" val="2967962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5/21/2019</a:t>
            </a:fld>
            <a:endParaRPr lang="en-US" dirty="0"/>
          </a:p>
        </p:txBody>
      </p:sp>
      <p:sp>
        <p:nvSpPr>
          <p:cNvPr id="4" name="Footer Placeholder 3"/>
          <p:cNvSpPr>
            <a:spLocks noGrp="1"/>
          </p:cNvSpPr>
          <p:nvPr>
            <p:ph type="ftr" sz="quarter" idx="11"/>
          </p:nvPr>
        </p:nvSpPr>
        <p:spPr/>
        <p:txBody>
          <a:bodyPr/>
          <a:lstStyle/>
          <a:p>
            <a:r>
              <a:rPr lang="en-AU" dirty="0"/>
              <a:t>Copyright © 2016 - Rinami Pty Ltd</a:t>
            </a:r>
            <a:endParaRPr lang="en-US" dirty="0"/>
          </a:p>
        </p:txBody>
      </p:sp>
      <p:sp>
        <p:nvSpPr>
          <p:cNvPr id="5" name="Slide Number Placeholder 4"/>
          <p:cNvSpPr>
            <a:spLocks noGrp="1"/>
          </p:cNvSpPr>
          <p:nvPr>
            <p:ph type="sldNum" sz="quarter" idx="12"/>
          </p:nvPr>
        </p:nvSpPr>
        <p:spPr/>
        <p:txBody>
          <a:bodyPr/>
          <a:lstStyle/>
          <a:p>
            <a:fld id="{BC410EEA-824F-4D46-AFE7-60426C8C06B0}"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7272" y="116632"/>
            <a:ext cx="1800000" cy="469831"/>
          </a:xfrm>
          <a:prstGeom prst="rect">
            <a:avLst/>
          </a:prstGeom>
        </p:spPr>
      </p:pic>
    </p:spTree>
    <p:extLst>
      <p:ext uri="{BB962C8B-B14F-4D97-AF65-F5344CB8AC3E}">
        <p14:creationId xmlns:p14="http://schemas.microsoft.com/office/powerpoint/2010/main" val="194655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8A87A34-81AB-432B-8DAE-1953F412C126}" type="datetimeFigureOut">
              <a:rPr lang="en-US" smtClean="0"/>
              <a:t>5/21/2019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AU"/>
              <a:t>Copyright © 2015 - Rinami Pty Ltd</a:t>
            </a:r>
            <a:endParaRPr lang="en-US"/>
          </a:p>
        </p:txBody>
      </p:sp>
      <p:sp>
        <p:nvSpPr>
          <p:cNvPr id="9" name="Slide Number Placeholder 8"/>
          <p:cNvSpPr>
            <a:spLocks noGrp="1"/>
          </p:cNvSpPr>
          <p:nvPr>
            <p:ph type="sldNum" sz="quarter" idx="12"/>
          </p:nvPr>
        </p:nvSpPr>
        <p:spPr/>
        <p:txBody>
          <a:bodyPr/>
          <a:lstStyle/>
          <a:p>
            <a:fld id="{BC410EEA-824F-4D46-AFE7-60426C8C06B0}" type="slidenum">
              <a:rPr lang="en-US" smtClean="0"/>
              <a:pPr/>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5276" y="116632"/>
            <a:ext cx="1801524" cy="469433"/>
          </a:xfrm>
          <a:prstGeom prst="rect">
            <a:avLst/>
          </a:prstGeom>
        </p:spPr>
      </p:pic>
    </p:spTree>
    <p:extLst>
      <p:ext uri="{BB962C8B-B14F-4D97-AF65-F5344CB8AC3E}">
        <p14:creationId xmlns:p14="http://schemas.microsoft.com/office/powerpoint/2010/main" val="3633587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48A87A34-81AB-432B-8DAE-1953F412C126}" type="datetimeFigureOut">
              <a:rPr lang="en-US" smtClean="0"/>
              <a:t>5/21/2019</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AU" dirty="0"/>
              <a:t>Copyright © 2016 - Rinami Pty Ltd</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C410EEA-824F-4D46-AFE7-60426C8C06B0}" type="slidenum">
              <a:rPr lang="en-US" smtClean="0"/>
              <a:pPr/>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5276" y="116632"/>
            <a:ext cx="1801524" cy="469433"/>
          </a:xfrm>
          <a:prstGeom prst="rect">
            <a:avLst/>
          </a:prstGeom>
        </p:spPr>
      </p:pic>
    </p:spTree>
    <p:extLst>
      <p:ext uri="{BB962C8B-B14F-4D97-AF65-F5344CB8AC3E}">
        <p14:creationId xmlns:p14="http://schemas.microsoft.com/office/powerpoint/2010/main" val="3077718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5/21/2019</a:t>
            </a:fld>
            <a:endParaRPr lang="en-US" dirty="0"/>
          </a:p>
        </p:txBody>
      </p:sp>
      <p:sp>
        <p:nvSpPr>
          <p:cNvPr id="6" name="Footer Placeholder 5"/>
          <p:cNvSpPr>
            <a:spLocks noGrp="1"/>
          </p:cNvSpPr>
          <p:nvPr>
            <p:ph type="ftr" sz="quarter" idx="11"/>
          </p:nvPr>
        </p:nvSpPr>
        <p:spPr/>
        <p:txBody>
          <a:bodyPr/>
          <a:lstStyle/>
          <a:p>
            <a:r>
              <a:rPr lang="en-AU" dirty="0">
                <a:solidFill>
                  <a:schemeClr val="tx1"/>
                </a:solidFill>
              </a:rPr>
              <a:t>Copyright © 2016 - Rinami Pty Ltd</a:t>
            </a:r>
            <a:endParaRPr lang="en-US" dirty="0">
              <a:solidFill>
                <a:schemeClr val="tx1"/>
              </a:solidFill>
            </a:endParaRPr>
          </a:p>
        </p:txBody>
      </p:sp>
      <p:sp>
        <p:nvSpPr>
          <p:cNvPr id="7" name="Slide Number Placeholder 6"/>
          <p:cNvSpPr>
            <a:spLocks noGrp="1"/>
          </p:cNvSpPr>
          <p:nvPr>
            <p:ph type="sldNum" sz="quarter" idx="12"/>
          </p:nvPr>
        </p:nvSpPr>
        <p:spPr/>
        <p:txBody>
          <a:bodyPr/>
          <a:lstStyle/>
          <a:p>
            <a:fld id="{BC410EEA-824F-4D46-AFE7-60426C8C06B0}" type="slidenum">
              <a:rPr lang="en-US" smtClean="0"/>
              <a:pPr/>
              <a:t>‹#›</a:t>
            </a:fld>
            <a:endParaRPr lang="en-US">
              <a:solidFill>
                <a:schemeClr val="tx1"/>
              </a:solidFill>
            </a:endParaRPr>
          </a:p>
        </p:txBody>
      </p:sp>
    </p:spTree>
    <p:extLst>
      <p:ext uri="{BB962C8B-B14F-4D97-AF65-F5344CB8AC3E}">
        <p14:creationId xmlns:p14="http://schemas.microsoft.com/office/powerpoint/2010/main" val="322327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12617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471762"/>
            <a:ext cx="7543801" cy="4397332"/>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48A87A34-81AB-432B-8DAE-1953F412C126}" type="datetimeFigureOut">
              <a:rPr lang="en-US" smtClean="0"/>
              <a:pPr/>
              <a:t>5/21/2019</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lgn="r"/>
            <a:r>
              <a:rPr lang="en-AU" sz="1000">
                <a:solidFill>
                  <a:schemeClr val="tx1"/>
                </a:solidFill>
              </a:rPr>
              <a:t>Copyright © 2015 - Rinami Pty Ltd</a:t>
            </a:r>
            <a:endParaRPr lang="en-US" sz="1000" dirty="0">
              <a:solidFill>
                <a:schemeClr val="tx1"/>
              </a:solidFill>
            </a:endParaRP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5292C34-3E5E-4BA5-AF54-F1601B144FB0}" type="slidenum">
              <a:rPr lang="en-US" smtClean="0">
                <a:solidFill>
                  <a:schemeClr val="tx2">
                    <a:shade val="50000"/>
                  </a:schemeClr>
                </a:solidFill>
              </a:rPr>
              <a:pPr/>
              <a:t>‹#›</a:t>
            </a:fld>
            <a:endParaRPr lang="en-US" dirty="0"/>
          </a:p>
        </p:txBody>
      </p:sp>
      <p:cxnSp>
        <p:nvCxnSpPr>
          <p:cNvPr id="10" name="Straight Connector 9"/>
          <p:cNvCxnSpPr/>
          <p:nvPr/>
        </p:nvCxnSpPr>
        <p:spPr>
          <a:xfrm>
            <a:off x="895149" y="1412776"/>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873017"/>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a:spLocks noGrp="1"/>
          </p:cNvSpPr>
          <p:nvPr>
            <p:ph type="ctrTitle"/>
          </p:nvPr>
        </p:nvSpPr>
        <p:spPr>
          <a:xfrm>
            <a:off x="685800" y="1752601"/>
            <a:ext cx="8062664" cy="1829761"/>
          </a:xfrm>
        </p:spPr>
        <p:txBody>
          <a:bodyPr>
            <a:normAutofit fontScale="90000"/>
          </a:bodyPr>
          <a:lstStyle/>
          <a:p>
            <a:r>
              <a:rPr lang="en-US" dirty="0"/>
              <a:t>Cantara Storeroom Mobile Application</a:t>
            </a:r>
          </a:p>
        </p:txBody>
      </p:sp>
      <p:sp>
        <p:nvSpPr>
          <p:cNvPr id="3" name="Rectangle 2"/>
          <p:cNvSpPr>
            <a:spLocks noGrp="1"/>
          </p:cNvSpPr>
          <p:nvPr>
            <p:ph type="subTitle" idx="1"/>
          </p:nvPr>
        </p:nvSpPr>
        <p:spPr>
          <a:xfrm>
            <a:off x="713573" y="5013176"/>
            <a:ext cx="8068733" cy="273391"/>
          </a:xfrm>
        </p:spPr>
        <p:txBody>
          <a:bodyPr>
            <a:normAutofit fontScale="62500" lnSpcReduction="20000"/>
          </a:bodyPr>
          <a:lstStyle/>
          <a:p>
            <a:r>
              <a:rPr lang="en-US" dirty="0"/>
              <a:t>may 2019</a:t>
            </a:r>
          </a:p>
        </p:txBody>
      </p:sp>
      <p:sp>
        <p:nvSpPr>
          <p:cNvPr id="5" name="Footer Placeholder 4"/>
          <p:cNvSpPr>
            <a:spLocks noGrp="1"/>
          </p:cNvSpPr>
          <p:nvPr>
            <p:ph type="ftr" sz="quarter" idx="11"/>
          </p:nvPr>
        </p:nvSpPr>
        <p:spPr/>
        <p:txBody>
          <a:bodyPr/>
          <a:lstStyle/>
          <a:p>
            <a:r>
              <a:rPr lang="en-AU" dirty="0">
                <a:solidFill>
                  <a:schemeClr val="accent1">
                    <a:tint val="20000"/>
                  </a:schemeClr>
                </a:solidFill>
              </a:rPr>
              <a:t>Copyright © 2019 - Rinami Pty Ltd</a:t>
            </a:r>
            <a:endParaRPr lang="en-US" dirty="0">
              <a:solidFill>
                <a:schemeClr val="accent1">
                  <a:tint val="20000"/>
                </a:schemeClr>
              </a:solidFill>
            </a:endParaRPr>
          </a:p>
        </p:txBody>
      </p:sp>
      <p:pic>
        <p:nvPicPr>
          <p:cNvPr id="7" name="Picture 6">
            <a:extLst>
              <a:ext uri="{FF2B5EF4-FFF2-40B4-BE49-F238E27FC236}">
                <a16:creationId xmlns:a16="http://schemas.microsoft.com/office/drawing/2014/main" id="{6F3726D6-C3F9-4A09-B801-9EE06036D7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7" y="116632"/>
            <a:ext cx="2642540" cy="46274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6C195-C6A2-4E13-B3FC-0A3F1D821FCA}"/>
              </a:ext>
            </a:extLst>
          </p:cNvPr>
          <p:cNvSpPr>
            <a:spLocks noGrp="1"/>
          </p:cNvSpPr>
          <p:nvPr>
            <p:ph type="title"/>
          </p:nvPr>
        </p:nvSpPr>
        <p:spPr/>
        <p:txBody>
          <a:bodyPr/>
          <a:lstStyle/>
          <a:p>
            <a:r>
              <a:rPr lang="en-AU" dirty="0"/>
              <a:t>Inventory Transfer</a:t>
            </a:r>
          </a:p>
        </p:txBody>
      </p:sp>
      <p:sp>
        <p:nvSpPr>
          <p:cNvPr id="4" name="Footer Placeholder 3">
            <a:extLst>
              <a:ext uri="{FF2B5EF4-FFF2-40B4-BE49-F238E27FC236}">
                <a16:creationId xmlns:a16="http://schemas.microsoft.com/office/drawing/2014/main" id="{AF82C025-A11E-4CE2-8721-0394832F6D6D}"/>
              </a:ext>
            </a:extLst>
          </p:cNvPr>
          <p:cNvSpPr>
            <a:spLocks noGrp="1"/>
          </p:cNvSpPr>
          <p:nvPr>
            <p:ph type="ftr" sz="quarter" idx="11"/>
          </p:nvPr>
        </p:nvSpPr>
        <p:spPr/>
        <p:txBody>
          <a:bodyPr/>
          <a:lstStyle/>
          <a:p>
            <a:r>
              <a:rPr lang="en-AU" dirty="0"/>
              <a:t>Copyright © 2019 - Rinami Pty Ltd</a:t>
            </a:r>
            <a:endParaRPr lang="en-US" dirty="0"/>
          </a:p>
        </p:txBody>
      </p:sp>
      <p:pic>
        <p:nvPicPr>
          <p:cNvPr id="5" name="Content Placeholder 4">
            <a:extLst>
              <a:ext uri="{FF2B5EF4-FFF2-40B4-BE49-F238E27FC236}">
                <a16:creationId xmlns:a16="http://schemas.microsoft.com/office/drawing/2014/main" id="{3114E127-1A7D-4B49-9662-6E8277BB96C4}"/>
              </a:ext>
            </a:extLst>
          </p:cNvPr>
          <p:cNvPicPr>
            <a:picLocks noGrp="1"/>
          </p:cNvPicPr>
          <p:nvPr>
            <p:ph idx="1"/>
          </p:nvPr>
        </p:nvPicPr>
        <p:blipFill>
          <a:blip r:embed="rId2"/>
          <a:stretch>
            <a:fillRect/>
          </a:stretch>
        </p:blipFill>
        <p:spPr>
          <a:xfrm>
            <a:off x="899592" y="1484784"/>
            <a:ext cx="3268266" cy="4357688"/>
          </a:xfrm>
          <a:prstGeom prst="rect">
            <a:avLst/>
          </a:prstGeom>
        </p:spPr>
      </p:pic>
      <p:sp>
        <p:nvSpPr>
          <p:cNvPr id="6" name="Rectangle 5">
            <a:extLst>
              <a:ext uri="{FF2B5EF4-FFF2-40B4-BE49-F238E27FC236}">
                <a16:creationId xmlns:a16="http://schemas.microsoft.com/office/drawing/2014/main" id="{369E1EFA-8064-4509-8DA5-EC40897B3279}"/>
              </a:ext>
            </a:extLst>
          </p:cNvPr>
          <p:cNvSpPr/>
          <p:nvPr/>
        </p:nvSpPr>
        <p:spPr>
          <a:xfrm>
            <a:off x="4211960" y="1466395"/>
            <a:ext cx="4572000" cy="4247317"/>
          </a:xfrm>
          <a:prstGeom prst="rect">
            <a:avLst/>
          </a:prstGeom>
        </p:spPr>
        <p:txBody>
          <a:bodyPr>
            <a:spAutoFit/>
          </a:bodyPr>
          <a:lstStyle/>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The Inventory Transfer screen allows you to process a single transfer for one or many items at a time.</a:t>
            </a:r>
          </a:p>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 </a:t>
            </a:r>
          </a:p>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Setup a transfer by entering the Branch and Explanation details in the top section.</a:t>
            </a:r>
          </a:p>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 </a:t>
            </a:r>
          </a:p>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In the </a:t>
            </a:r>
            <a:r>
              <a:rPr lang="en-AU" b="1" dirty="0">
                <a:latin typeface="Calibri" panose="020F0502020204030204" pitchFamily="34" charset="0"/>
                <a:ea typeface="MS Mincho" panose="02020609040205080304" pitchFamily="49" charset="-128"/>
                <a:cs typeface="Times New Roman" panose="02020603050405020304" pitchFamily="18" charset="0"/>
              </a:rPr>
              <a:t>TRANSFER DETAILS</a:t>
            </a:r>
            <a:r>
              <a:rPr lang="en-AU" dirty="0">
                <a:latin typeface="Calibri" panose="020F0502020204030204" pitchFamily="34" charset="0"/>
                <a:ea typeface="MS Mincho" panose="02020609040205080304" pitchFamily="49" charset="-128"/>
                <a:cs typeface="Times New Roman" panose="02020603050405020304" pitchFamily="18" charset="0"/>
              </a:rPr>
              <a:t> section, enter the item details for the </a:t>
            </a:r>
            <a:r>
              <a:rPr lang="en-AU" b="1" dirty="0">
                <a:latin typeface="Calibri" panose="020F0502020204030204" pitchFamily="34" charset="0"/>
                <a:ea typeface="MS Mincho" panose="02020609040205080304" pitchFamily="49" charset="-128"/>
                <a:cs typeface="Times New Roman" panose="02020603050405020304" pitchFamily="18" charset="0"/>
              </a:rPr>
              <a:t>From</a:t>
            </a:r>
            <a:r>
              <a:rPr lang="en-AU" dirty="0">
                <a:latin typeface="Calibri" panose="020F0502020204030204" pitchFamily="34" charset="0"/>
                <a:ea typeface="MS Mincho" panose="02020609040205080304" pitchFamily="49" charset="-128"/>
                <a:cs typeface="Times New Roman" panose="02020603050405020304" pitchFamily="18" charset="0"/>
              </a:rPr>
              <a:t> and </a:t>
            </a:r>
            <a:r>
              <a:rPr lang="en-AU" b="1" dirty="0">
                <a:latin typeface="Calibri" panose="020F0502020204030204" pitchFamily="34" charset="0"/>
                <a:ea typeface="MS Mincho" panose="02020609040205080304" pitchFamily="49" charset="-128"/>
                <a:cs typeface="Times New Roman" panose="02020603050405020304" pitchFamily="18" charset="0"/>
              </a:rPr>
              <a:t>To</a:t>
            </a:r>
            <a:r>
              <a:rPr lang="en-AU" dirty="0">
                <a:latin typeface="Calibri" panose="020F0502020204030204" pitchFamily="34" charset="0"/>
                <a:ea typeface="MS Mincho" panose="02020609040205080304" pitchFamily="49" charset="-128"/>
                <a:cs typeface="Times New Roman" panose="02020603050405020304" pitchFamily="18" charset="0"/>
              </a:rPr>
              <a:t> locations as well as the Quantity to be moved.</a:t>
            </a:r>
          </a:p>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 </a:t>
            </a:r>
          </a:p>
          <a:p>
            <a:r>
              <a:rPr lang="en-AU" dirty="0">
                <a:latin typeface="Calibri" panose="020F0502020204030204" pitchFamily="34" charset="0"/>
                <a:ea typeface="MS Mincho" panose="02020609040205080304" pitchFamily="49" charset="-128"/>
                <a:cs typeface="Times New Roman" panose="02020603050405020304" pitchFamily="18" charset="0"/>
              </a:rPr>
              <a:t>To add multiple items to the transfer, press the </a:t>
            </a:r>
            <a:r>
              <a:rPr lang="en-AU" b="1" dirty="0">
                <a:latin typeface="Calibri" panose="020F0502020204030204" pitchFamily="34" charset="0"/>
                <a:ea typeface="MS Mincho" panose="02020609040205080304" pitchFamily="49" charset="-128"/>
                <a:cs typeface="Times New Roman" panose="02020603050405020304" pitchFamily="18" charset="0"/>
              </a:rPr>
              <a:t>SAVE TRANSACTION</a:t>
            </a:r>
            <a:r>
              <a:rPr lang="en-AU" dirty="0">
                <a:latin typeface="Calibri" panose="020F0502020204030204" pitchFamily="34" charset="0"/>
                <a:ea typeface="MS Mincho" panose="02020609040205080304" pitchFamily="49" charset="-128"/>
                <a:cs typeface="Times New Roman" panose="02020603050405020304" pitchFamily="18" charset="0"/>
              </a:rPr>
              <a:t> button. The details entered will then be saved in the </a:t>
            </a:r>
            <a:r>
              <a:rPr lang="en-AU" b="1" dirty="0">
                <a:latin typeface="Calibri" panose="020F0502020204030204" pitchFamily="34" charset="0"/>
                <a:ea typeface="MS Mincho" panose="02020609040205080304" pitchFamily="49" charset="-128"/>
                <a:cs typeface="Times New Roman" panose="02020603050405020304" pitchFamily="18" charset="0"/>
              </a:rPr>
              <a:t>ITEMS</a:t>
            </a:r>
            <a:r>
              <a:rPr lang="en-AU" dirty="0">
                <a:latin typeface="Calibri" panose="020F0502020204030204" pitchFamily="34" charset="0"/>
                <a:ea typeface="MS Mincho" panose="02020609040205080304" pitchFamily="49" charset="-128"/>
                <a:cs typeface="Times New Roman" panose="02020603050405020304" pitchFamily="18" charset="0"/>
              </a:rPr>
              <a:t> section to the left of the screen.</a:t>
            </a:r>
            <a:endParaRPr lang="en-AU" dirty="0"/>
          </a:p>
        </p:txBody>
      </p:sp>
      <p:pic>
        <p:nvPicPr>
          <p:cNvPr id="8" name="Picture 7">
            <a:extLst>
              <a:ext uri="{FF2B5EF4-FFF2-40B4-BE49-F238E27FC236}">
                <a16:creationId xmlns:a16="http://schemas.microsoft.com/office/drawing/2014/main" id="{F0EA71A8-2BDD-4AC2-ADD1-61467FD9FF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7" y="116632"/>
            <a:ext cx="2642540" cy="462749"/>
          </a:xfrm>
          <a:prstGeom prst="rect">
            <a:avLst/>
          </a:prstGeom>
        </p:spPr>
      </p:pic>
    </p:spTree>
    <p:extLst>
      <p:ext uri="{BB962C8B-B14F-4D97-AF65-F5344CB8AC3E}">
        <p14:creationId xmlns:p14="http://schemas.microsoft.com/office/powerpoint/2010/main" val="2643255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6F61C-4172-4FCB-9D5A-1612BB11D41E}"/>
              </a:ext>
            </a:extLst>
          </p:cNvPr>
          <p:cNvSpPr>
            <a:spLocks noGrp="1"/>
          </p:cNvSpPr>
          <p:nvPr>
            <p:ph type="title"/>
          </p:nvPr>
        </p:nvSpPr>
        <p:spPr/>
        <p:txBody>
          <a:bodyPr/>
          <a:lstStyle/>
          <a:p>
            <a:r>
              <a:rPr lang="en-AU" dirty="0"/>
              <a:t>Inventory Transfer </a:t>
            </a:r>
            <a:r>
              <a:rPr lang="en-AU" dirty="0" err="1"/>
              <a:t>cont</a:t>
            </a:r>
            <a:r>
              <a:rPr lang="en-AU" dirty="0"/>
              <a:t>…</a:t>
            </a:r>
          </a:p>
        </p:txBody>
      </p:sp>
      <p:sp>
        <p:nvSpPr>
          <p:cNvPr id="4" name="Footer Placeholder 3">
            <a:extLst>
              <a:ext uri="{FF2B5EF4-FFF2-40B4-BE49-F238E27FC236}">
                <a16:creationId xmlns:a16="http://schemas.microsoft.com/office/drawing/2014/main" id="{DA0362AA-2F89-429C-B0AD-9D02BD5AF571}"/>
              </a:ext>
            </a:extLst>
          </p:cNvPr>
          <p:cNvSpPr>
            <a:spLocks noGrp="1"/>
          </p:cNvSpPr>
          <p:nvPr>
            <p:ph type="ftr" sz="quarter" idx="11"/>
          </p:nvPr>
        </p:nvSpPr>
        <p:spPr/>
        <p:txBody>
          <a:bodyPr/>
          <a:lstStyle/>
          <a:p>
            <a:r>
              <a:rPr lang="en-AU" dirty="0"/>
              <a:t>Copyright © 2019 - Rinami Pty Ltd</a:t>
            </a:r>
            <a:endParaRPr lang="en-US" dirty="0"/>
          </a:p>
        </p:txBody>
      </p:sp>
      <p:pic>
        <p:nvPicPr>
          <p:cNvPr id="5" name="Content Placeholder 4">
            <a:extLst>
              <a:ext uri="{FF2B5EF4-FFF2-40B4-BE49-F238E27FC236}">
                <a16:creationId xmlns:a16="http://schemas.microsoft.com/office/drawing/2014/main" id="{91685D39-9D86-4EBB-9A46-01B95C59071D}"/>
              </a:ext>
            </a:extLst>
          </p:cNvPr>
          <p:cNvPicPr>
            <a:picLocks noGrp="1"/>
          </p:cNvPicPr>
          <p:nvPr>
            <p:ph idx="1"/>
          </p:nvPr>
        </p:nvPicPr>
        <p:blipFill>
          <a:blip r:embed="rId2"/>
          <a:stretch>
            <a:fillRect/>
          </a:stretch>
        </p:blipFill>
        <p:spPr>
          <a:xfrm>
            <a:off x="822967" y="1556792"/>
            <a:ext cx="3555599" cy="4357688"/>
          </a:xfrm>
          <a:prstGeom prst="rect">
            <a:avLst/>
          </a:prstGeom>
        </p:spPr>
      </p:pic>
      <p:sp>
        <p:nvSpPr>
          <p:cNvPr id="6" name="Rectangle 5">
            <a:extLst>
              <a:ext uri="{FF2B5EF4-FFF2-40B4-BE49-F238E27FC236}">
                <a16:creationId xmlns:a16="http://schemas.microsoft.com/office/drawing/2014/main" id="{19D41F26-F043-40F9-ADDF-99F0A3FD1D34}"/>
              </a:ext>
            </a:extLst>
          </p:cNvPr>
          <p:cNvSpPr/>
          <p:nvPr/>
        </p:nvSpPr>
        <p:spPr>
          <a:xfrm>
            <a:off x="4378566" y="1484784"/>
            <a:ext cx="4572000" cy="4247317"/>
          </a:xfrm>
          <a:prstGeom prst="rect">
            <a:avLst/>
          </a:prstGeom>
        </p:spPr>
        <p:txBody>
          <a:bodyPr>
            <a:spAutoFit/>
          </a:bodyPr>
          <a:lstStyle/>
          <a:p>
            <a:r>
              <a:rPr lang="en-AU" dirty="0"/>
              <a:t>By pressing on a previously saved line in the </a:t>
            </a:r>
            <a:r>
              <a:rPr lang="en-AU" b="1" dirty="0"/>
              <a:t>ITEMS</a:t>
            </a:r>
            <a:r>
              <a:rPr lang="en-AU" dirty="0"/>
              <a:t> section you can review the details for this line in the </a:t>
            </a:r>
            <a:r>
              <a:rPr lang="en-AU" b="1" dirty="0"/>
              <a:t>TRANSFER</a:t>
            </a:r>
            <a:r>
              <a:rPr lang="en-AU" dirty="0"/>
              <a:t> </a:t>
            </a:r>
            <a:r>
              <a:rPr lang="en-AU" b="1" dirty="0"/>
              <a:t>DETAILS</a:t>
            </a:r>
            <a:r>
              <a:rPr lang="en-AU" dirty="0"/>
              <a:t> section.</a:t>
            </a:r>
          </a:p>
          <a:p>
            <a:endParaRPr lang="en-AU" dirty="0"/>
          </a:p>
          <a:p>
            <a:r>
              <a:rPr lang="en-AU" dirty="0"/>
              <a:t>The </a:t>
            </a:r>
            <a:r>
              <a:rPr lang="en-AU" b="1" dirty="0"/>
              <a:t>DELETE</a:t>
            </a:r>
            <a:r>
              <a:rPr lang="en-AU" dirty="0"/>
              <a:t> </a:t>
            </a:r>
            <a:r>
              <a:rPr lang="en-AU" b="1" dirty="0"/>
              <a:t>TRANSACTION</a:t>
            </a:r>
            <a:r>
              <a:rPr lang="en-AU" dirty="0"/>
              <a:t> button is also available to completely remove the line.</a:t>
            </a:r>
          </a:p>
          <a:p>
            <a:endParaRPr lang="en-AU" dirty="0"/>
          </a:p>
          <a:p>
            <a:r>
              <a:rPr lang="en-AU" dirty="0"/>
              <a:t>If you need to exit the Inventory Transfer screen to perform other tasks when returning to the screen you will be prompted to continue the previously saved Transfer.</a:t>
            </a:r>
          </a:p>
          <a:p>
            <a:endParaRPr lang="en-AU" dirty="0"/>
          </a:p>
          <a:p>
            <a:r>
              <a:rPr lang="en-AU" dirty="0"/>
              <a:t>Once all item details have been entered press the </a:t>
            </a:r>
            <a:r>
              <a:rPr lang="en-AU" b="1" dirty="0"/>
              <a:t>PROCESS</a:t>
            </a:r>
            <a:r>
              <a:rPr lang="en-AU" dirty="0"/>
              <a:t> </a:t>
            </a:r>
            <a:r>
              <a:rPr lang="en-AU" b="1" dirty="0"/>
              <a:t>TRANSFER</a:t>
            </a:r>
            <a:r>
              <a:rPr lang="en-AU" dirty="0"/>
              <a:t> button to complete the transfer.</a:t>
            </a:r>
          </a:p>
        </p:txBody>
      </p:sp>
      <p:pic>
        <p:nvPicPr>
          <p:cNvPr id="8" name="Picture 7">
            <a:extLst>
              <a:ext uri="{FF2B5EF4-FFF2-40B4-BE49-F238E27FC236}">
                <a16:creationId xmlns:a16="http://schemas.microsoft.com/office/drawing/2014/main" id="{5B9A797A-0EF5-4C3E-9442-A559ABB38C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7" y="116632"/>
            <a:ext cx="2642540" cy="462749"/>
          </a:xfrm>
          <a:prstGeom prst="rect">
            <a:avLst/>
          </a:prstGeom>
        </p:spPr>
      </p:pic>
    </p:spTree>
    <p:extLst>
      <p:ext uri="{BB962C8B-B14F-4D97-AF65-F5344CB8AC3E}">
        <p14:creationId xmlns:p14="http://schemas.microsoft.com/office/powerpoint/2010/main" val="3727157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95320-813C-42FC-AF29-53FCC9B8EB22}"/>
              </a:ext>
            </a:extLst>
          </p:cNvPr>
          <p:cNvSpPr>
            <a:spLocks noGrp="1"/>
          </p:cNvSpPr>
          <p:nvPr>
            <p:ph type="title"/>
          </p:nvPr>
        </p:nvSpPr>
        <p:spPr/>
        <p:txBody>
          <a:bodyPr/>
          <a:lstStyle/>
          <a:p>
            <a:r>
              <a:rPr lang="en-AU" dirty="0"/>
              <a:t>Inventory Issue</a:t>
            </a:r>
          </a:p>
        </p:txBody>
      </p:sp>
      <p:sp>
        <p:nvSpPr>
          <p:cNvPr id="4" name="Footer Placeholder 3">
            <a:extLst>
              <a:ext uri="{FF2B5EF4-FFF2-40B4-BE49-F238E27FC236}">
                <a16:creationId xmlns:a16="http://schemas.microsoft.com/office/drawing/2014/main" id="{3C0A5CEF-A582-4A59-823A-F9AF1D12C758}"/>
              </a:ext>
            </a:extLst>
          </p:cNvPr>
          <p:cNvSpPr>
            <a:spLocks noGrp="1"/>
          </p:cNvSpPr>
          <p:nvPr>
            <p:ph type="ftr" sz="quarter" idx="11"/>
          </p:nvPr>
        </p:nvSpPr>
        <p:spPr/>
        <p:txBody>
          <a:bodyPr/>
          <a:lstStyle/>
          <a:p>
            <a:r>
              <a:rPr lang="en-AU" dirty="0"/>
              <a:t>Copyright © 2019 - Rinami Pty Ltd</a:t>
            </a:r>
            <a:endParaRPr lang="en-US" dirty="0"/>
          </a:p>
        </p:txBody>
      </p:sp>
      <p:pic>
        <p:nvPicPr>
          <p:cNvPr id="5" name="Content Placeholder 4">
            <a:extLst>
              <a:ext uri="{FF2B5EF4-FFF2-40B4-BE49-F238E27FC236}">
                <a16:creationId xmlns:a16="http://schemas.microsoft.com/office/drawing/2014/main" id="{1746E609-63B7-4FE5-BBC6-2AD9768BBC7E}"/>
              </a:ext>
            </a:extLst>
          </p:cNvPr>
          <p:cNvPicPr>
            <a:picLocks noGrp="1"/>
          </p:cNvPicPr>
          <p:nvPr>
            <p:ph idx="1"/>
          </p:nvPr>
        </p:nvPicPr>
        <p:blipFill>
          <a:blip r:embed="rId2"/>
          <a:stretch>
            <a:fillRect/>
          </a:stretch>
        </p:blipFill>
        <p:spPr>
          <a:xfrm>
            <a:off x="899592" y="1556792"/>
            <a:ext cx="3268266" cy="4357688"/>
          </a:xfrm>
          <a:prstGeom prst="rect">
            <a:avLst/>
          </a:prstGeom>
        </p:spPr>
      </p:pic>
      <p:sp>
        <p:nvSpPr>
          <p:cNvPr id="6" name="Rectangle 5">
            <a:extLst>
              <a:ext uri="{FF2B5EF4-FFF2-40B4-BE49-F238E27FC236}">
                <a16:creationId xmlns:a16="http://schemas.microsoft.com/office/drawing/2014/main" id="{D04F35F2-F459-41CB-BE98-1124A25EA08A}"/>
              </a:ext>
            </a:extLst>
          </p:cNvPr>
          <p:cNvSpPr/>
          <p:nvPr/>
        </p:nvSpPr>
        <p:spPr>
          <a:xfrm>
            <a:off x="4167857" y="1484784"/>
            <a:ext cx="4540761" cy="3970318"/>
          </a:xfrm>
          <a:prstGeom prst="rect">
            <a:avLst/>
          </a:prstGeom>
        </p:spPr>
        <p:txBody>
          <a:bodyPr wrap="square">
            <a:spAutoFit/>
          </a:bodyPr>
          <a:lstStyle/>
          <a:p>
            <a:r>
              <a:rPr lang="en-AU" dirty="0"/>
              <a:t>The Inventory Issue screen allows you to issue inventory for one or many items at a time.</a:t>
            </a:r>
          </a:p>
          <a:p>
            <a:endParaRPr lang="en-AU" dirty="0"/>
          </a:p>
          <a:p>
            <a:r>
              <a:rPr lang="en-AU" dirty="0"/>
              <a:t>Setup an issue by entering the Branch and Explanation details in the top section.</a:t>
            </a:r>
          </a:p>
          <a:p>
            <a:endParaRPr lang="en-AU" dirty="0"/>
          </a:p>
          <a:p>
            <a:r>
              <a:rPr lang="en-AU" dirty="0"/>
              <a:t>In the </a:t>
            </a:r>
            <a:r>
              <a:rPr lang="en-AU" b="1" dirty="0"/>
              <a:t>ISSUE DETAILS </a:t>
            </a:r>
            <a:r>
              <a:rPr lang="en-AU" dirty="0"/>
              <a:t>section, enter the item details for the locations as well as the Quantity to be issued.</a:t>
            </a:r>
          </a:p>
          <a:p>
            <a:endParaRPr lang="en-AU" dirty="0"/>
          </a:p>
          <a:p>
            <a:r>
              <a:rPr lang="en-AU" dirty="0"/>
              <a:t>To add multiple items to the transfer, press the </a:t>
            </a:r>
            <a:r>
              <a:rPr lang="en-AU" b="1" dirty="0"/>
              <a:t>SAVE TRANSACTION </a:t>
            </a:r>
            <a:r>
              <a:rPr lang="en-AU" dirty="0"/>
              <a:t>button. The details entered will then be saved in the </a:t>
            </a:r>
            <a:r>
              <a:rPr lang="en-AU" b="1" dirty="0"/>
              <a:t>ITEMS</a:t>
            </a:r>
            <a:r>
              <a:rPr lang="en-AU" dirty="0"/>
              <a:t> section to the left of the screen.</a:t>
            </a:r>
          </a:p>
        </p:txBody>
      </p:sp>
      <p:pic>
        <p:nvPicPr>
          <p:cNvPr id="8" name="Picture 7">
            <a:extLst>
              <a:ext uri="{FF2B5EF4-FFF2-40B4-BE49-F238E27FC236}">
                <a16:creationId xmlns:a16="http://schemas.microsoft.com/office/drawing/2014/main" id="{55DCBEA5-C7C5-4AC6-90F3-F85A61A657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7" y="116632"/>
            <a:ext cx="2642540" cy="462749"/>
          </a:xfrm>
          <a:prstGeom prst="rect">
            <a:avLst/>
          </a:prstGeom>
        </p:spPr>
      </p:pic>
    </p:spTree>
    <p:extLst>
      <p:ext uri="{BB962C8B-B14F-4D97-AF65-F5344CB8AC3E}">
        <p14:creationId xmlns:p14="http://schemas.microsoft.com/office/powerpoint/2010/main" val="4029526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F0EA4-6E8E-4A43-925B-B6F5FE4196BF}"/>
              </a:ext>
            </a:extLst>
          </p:cNvPr>
          <p:cNvSpPr>
            <a:spLocks noGrp="1"/>
          </p:cNvSpPr>
          <p:nvPr>
            <p:ph type="title"/>
          </p:nvPr>
        </p:nvSpPr>
        <p:spPr/>
        <p:txBody>
          <a:bodyPr/>
          <a:lstStyle/>
          <a:p>
            <a:r>
              <a:rPr lang="en-AU" dirty="0"/>
              <a:t>Work Order Issue</a:t>
            </a:r>
          </a:p>
        </p:txBody>
      </p:sp>
      <p:sp>
        <p:nvSpPr>
          <p:cNvPr id="4" name="Footer Placeholder 3">
            <a:extLst>
              <a:ext uri="{FF2B5EF4-FFF2-40B4-BE49-F238E27FC236}">
                <a16:creationId xmlns:a16="http://schemas.microsoft.com/office/drawing/2014/main" id="{C91DF3EA-2507-46D3-89F7-58D36D069AA3}"/>
              </a:ext>
            </a:extLst>
          </p:cNvPr>
          <p:cNvSpPr>
            <a:spLocks noGrp="1"/>
          </p:cNvSpPr>
          <p:nvPr>
            <p:ph type="ftr" sz="quarter" idx="11"/>
          </p:nvPr>
        </p:nvSpPr>
        <p:spPr/>
        <p:txBody>
          <a:bodyPr/>
          <a:lstStyle/>
          <a:p>
            <a:r>
              <a:rPr lang="en-AU" dirty="0"/>
              <a:t>Copyright © 2019 - Rinami Pty Ltd</a:t>
            </a:r>
            <a:endParaRPr lang="en-US" dirty="0"/>
          </a:p>
        </p:txBody>
      </p:sp>
      <p:pic>
        <p:nvPicPr>
          <p:cNvPr id="6" name="Picture 5">
            <a:extLst>
              <a:ext uri="{FF2B5EF4-FFF2-40B4-BE49-F238E27FC236}">
                <a16:creationId xmlns:a16="http://schemas.microsoft.com/office/drawing/2014/main" id="{560BFB8F-F3B9-44B6-A87A-394BFBCE8D9E}"/>
              </a:ext>
            </a:extLst>
          </p:cNvPr>
          <p:cNvPicPr/>
          <p:nvPr/>
        </p:nvPicPr>
        <p:blipFill>
          <a:blip r:embed="rId2"/>
          <a:stretch>
            <a:fillRect/>
          </a:stretch>
        </p:blipFill>
        <p:spPr>
          <a:xfrm>
            <a:off x="822959" y="1510742"/>
            <a:ext cx="3461009" cy="4358352"/>
          </a:xfrm>
          <a:prstGeom prst="rect">
            <a:avLst/>
          </a:prstGeom>
        </p:spPr>
      </p:pic>
      <p:sp>
        <p:nvSpPr>
          <p:cNvPr id="11" name="Rectangle 10">
            <a:extLst>
              <a:ext uri="{FF2B5EF4-FFF2-40B4-BE49-F238E27FC236}">
                <a16:creationId xmlns:a16="http://schemas.microsoft.com/office/drawing/2014/main" id="{2874D803-B6A0-45AA-BAD1-5D0775A9B0F9}"/>
              </a:ext>
            </a:extLst>
          </p:cNvPr>
          <p:cNvSpPr/>
          <p:nvPr/>
        </p:nvSpPr>
        <p:spPr>
          <a:xfrm>
            <a:off x="4283968" y="1259175"/>
            <a:ext cx="4572000" cy="4339650"/>
          </a:xfrm>
          <a:prstGeom prst="rect">
            <a:avLst/>
          </a:prstGeom>
        </p:spPr>
        <p:txBody>
          <a:bodyPr>
            <a:spAutoFit/>
          </a:bodyPr>
          <a:lstStyle/>
          <a:p>
            <a:endParaRPr lang="en-AU" sz="1200" dirty="0"/>
          </a:p>
          <a:p>
            <a:r>
              <a:rPr lang="en-AU" sz="1200" dirty="0"/>
              <a:t>The Work Order Issue form allows you to issue or return parts on an equipment work order. </a:t>
            </a:r>
          </a:p>
          <a:p>
            <a:endParaRPr lang="en-AU" sz="1200" dirty="0"/>
          </a:p>
          <a:p>
            <a:r>
              <a:rPr lang="en-AU" sz="1200" dirty="0"/>
              <a:t>First enter or scan the work order number into the Work Order search field and then press the Search button. If the work order is available, the form will display the relevant parts information.</a:t>
            </a:r>
          </a:p>
          <a:p>
            <a:endParaRPr lang="en-AU" sz="1200" dirty="0"/>
          </a:p>
          <a:p>
            <a:r>
              <a:rPr lang="en-AU" sz="1200" dirty="0"/>
              <a:t>If you wish to issue planned parts simply select the relevant item from the </a:t>
            </a:r>
            <a:r>
              <a:rPr lang="en-AU" sz="1200" b="1" dirty="0"/>
              <a:t>OPEN PARTS </a:t>
            </a:r>
            <a:r>
              <a:rPr lang="en-AU" sz="1200" dirty="0"/>
              <a:t>list and then update the Location, Lot/Serial # and Quantity fields as required.</a:t>
            </a:r>
          </a:p>
          <a:p>
            <a:endParaRPr lang="en-AU" sz="1200" dirty="0"/>
          </a:p>
          <a:p>
            <a:r>
              <a:rPr lang="en-AU" sz="1200" dirty="0"/>
              <a:t>Optionally an Account Number can be entered to cost the issue to. If an account is not entered the issue will be costed to the default Work Order cost account.</a:t>
            </a:r>
          </a:p>
          <a:p>
            <a:endParaRPr lang="en-AU" sz="1200" dirty="0"/>
          </a:p>
          <a:p>
            <a:r>
              <a:rPr lang="en-AU" sz="1200" dirty="0"/>
              <a:t>If the part you wish to issue is not displayed, click the </a:t>
            </a:r>
            <a:r>
              <a:rPr lang="en-AU" sz="1200" b="1" dirty="0"/>
              <a:t>UNPLANNED</a:t>
            </a:r>
            <a:r>
              <a:rPr lang="en-AU" sz="1200" dirty="0"/>
              <a:t> </a:t>
            </a:r>
            <a:r>
              <a:rPr lang="en-AU" sz="1200" b="1" dirty="0"/>
              <a:t>ISSUE</a:t>
            </a:r>
            <a:r>
              <a:rPr lang="en-AU" sz="1200" dirty="0"/>
              <a:t> button and then scan or enter the Item Number. The issue branch will default but can be overridden if required.</a:t>
            </a:r>
          </a:p>
          <a:p>
            <a:endParaRPr lang="en-AU" sz="1200" dirty="0"/>
          </a:p>
          <a:p>
            <a:r>
              <a:rPr lang="en-AU" sz="1200" dirty="0"/>
              <a:t>When you click the </a:t>
            </a:r>
            <a:r>
              <a:rPr lang="en-AU" sz="1200" b="1" dirty="0"/>
              <a:t>ISSUE</a:t>
            </a:r>
            <a:r>
              <a:rPr lang="en-AU" sz="1200" dirty="0"/>
              <a:t> </a:t>
            </a:r>
            <a:r>
              <a:rPr lang="en-AU" sz="1200" b="1" dirty="0"/>
              <a:t>PART</a:t>
            </a:r>
            <a:r>
              <a:rPr lang="en-AU" sz="1200" dirty="0"/>
              <a:t> button the inventory will be immediately be issued to the work order.</a:t>
            </a:r>
          </a:p>
          <a:p>
            <a:endParaRPr lang="en-AU" sz="1200" dirty="0"/>
          </a:p>
        </p:txBody>
      </p:sp>
      <p:pic>
        <p:nvPicPr>
          <p:cNvPr id="8" name="Picture 7">
            <a:extLst>
              <a:ext uri="{FF2B5EF4-FFF2-40B4-BE49-F238E27FC236}">
                <a16:creationId xmlns:a16="http://schemas.microsoft.com/office/drawing/2014/main" id="{CAA5CCFA-C98F-4D0A-A09E-47F3E64E18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7" y="116632"/>
            <a:ext cx="2642540" cy="462749"/>
          </a:xfrm>
          <a:prstGeom prst="rect">
            <a:avLst/>
          </a:prstGeom>
        </p:spPr>
      </p:pic>
    </p:spTree>
    <p:extLst>
      <p:ext uri="{BB962C8B-B14F-4D97-AF65-F5344CB8AC3E}">
        <p14:creationId xmlns:p14="http://schemas.microsoft.com/office/powerpoint/2010/main" val="2539944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9E652-C194-425C-BE48-4825AC4EFC99}"/>
              </a:ext>
            </a:extLst>
          </p:cNvPr>
          <p:cNvSpPr>
            <a:spLocks noGrp="1"/>
          </p:cNvSpPr>
          <p:nvPr>
            <p:ph type="title"/>
          </p:nvPr>
        </p:nvSpPr>
        <p:spPr/>
        <p:txBody>
          <a:bodyPr/>
          <a:lstStyle/>
          <a:p>
            <a:r>
              <a:rPr lang="en-AU" dirty="0"/>
              <a:t>Work Order Issue </a:t>
            </a:r>
            <a:r>
              <a:rPr lang="en-AU" dirty="0" err="1"/>
              <a:t>cont</a:t>
            </a:r>
            <a:r>
              <a:rPr lang="en-AU" dirty="0"/>
              <a:t>…</a:t>
            </a:r>
          </a:p>
        </p:txBody>
      </p:sp>
      <p:sp>
        <p:nvSpPr>
          <p:cNvPr id="4" name="Footer Placeholder 3">
            <a:extLst>
              <a:ext uri="{FF2B5EF4-FFF2-40B4-BE49-F238E27FC236}">
                <a16:creationId xmlns:a16="http://schemas.microsoft.com/office/drawing/2014/main" id="{F0FB6F9C-CEC2-48D7-93DE-E42AFF732D20}"/>
              </a:ext>
            </a:extLst>
          </p:cNvPr>
          <p:cNvSpPr>
            <a:spLocks noGrp="1"/>
          </p:cNvSpPr>
          <p:nvPr>
            <p:ph type="ftr" sz="quarter" idx="11"/>
          </p:nvPr>
        </p:nvSpPr>
        <p:spPr/>
        <p:txBody>
          <a:bodyPr/>
          <a:lstStyle/>
          <a:p>
            <a:r>
              <a:rPr lang="en-AU" dirty="0"/>
              <a:t>Copyright © 2019 - Rinami Pty Ltd</a:t>
            </a:r>
            <a:endParaRPr lang="en-US" dirty="0"/>
          </a:p>
        </p:txBody>
      </p:sp>
      <p:pic>
        <p:nvPicPr>
          <p:cNvPr id="5" name="Picture 4">
            <a:extLst>
              <a:ext uri="{FF2B5EF4-FFF2-40B4-BE49-F238E27FC236}">
                <a16:creationId xmlns:a16="http://schemas.microsoft.com/office/drawing/2014/main" id="{D0E36DE0-E8C9-4EA1-8619-EFFE2D387455}"/>
              </a:ext>
            </a:extLst>
          </p:cNvPr>
          <p:cNvPicPr/>
          <p:nvPr/>
        </p:nvPicPr>
        <p:blipFill>
          <a:blip r:embed="rId2"/>
          <a:stretch>
            <a:fillRect/>
          </a:stretch>
        </p:blipFill>
        <p:spPr>
          <a:xfrm>
            <a:off x="777240" y="1503469"/>
            <a:ext cx="3290704" cy="4365625"/>
          </a:xfrm>
          <a:prstGeom prst="rect">
            <a:avLst/>
          </a:prstGeom>
        </p:spPr>
      </p:pic>
      <p:sp>
        <p:nvSpPr>
          <p:cNvPr id="6" name="Rectangle 5">
            <a:extLst>
              <a:ext uri="{FF2B5EF4-FFF2-40B4-BE49-F238E27FC236}">
                <a16:creationId xmlns:a16="http://schemas.microsoft.com/office/drawing/2014/main" id="{DF1E47FE-AEE4-4E14-91B2-9237C5F9A174}"/>
              </a:ext>
            </a:extLst>
          </p:cNvPr>
          <p:cNvSpPr/>
          <p:nvPr/>
        </p:nvSpPr>
        <p:spPr>
          <a:xfrm>
            <a:off x="4094947" y="1443841"/>
            <a:ext cx="4572000" cy="3970318"/>
          </a:xfrm>
          <a:prstGeom prst="rect">
            <a:avLst/>
          </a:prstGeom>
        </p:spPr>
        <p:txBody>
          <a:bodyPr>
            <a:spAutoFit/>
          </a:bodyPr>
          <a:lstStyle/>
          <a:p>
            <a:r>
              <a:rPr lang="en-AU" dirty="0"/>
              <a:t>If you have parts that were not consumed on the work order they were issued to and need to be returned you can do so from the Work Order Issue form.</a:t>
            </a:r>
          </a:p>
          <a:p>
            <a:endParaRPr lang="en-AU" dirty="0"/>
          </a:p>
          <a:p>
            <a:r>
              <a:rPr lang="en-AU" dirty="0"/>
              <a:t>Scan or enter the work order number to display the work order details. Within the </a:t>
            </a:r>
            <a:r>
              <a:rPr lang="en-AU" b="1" dirty="0"/>
              <a:t>ISSUED PARTS </a:t>
            </a:r>
            <a:r>
              <a:rPr lang="en-AU" dirty="0"/>
              <a:t>section you should have access to previously issued items. Select the item that is to be returned and then enter the quantity that was not consumed.</a:t>
            </a:r>
          </a:p>
          <a:p>
            <a:endParaRPr lang="en-AU" dirty="0"/>
          </a:p>
          <a:p>
            <a:r>
              <a:rPr lang="en-AU" dirty="0"/>
              <a:t>Click the </a:t>
            </a:r>
            <a:r>
              <a:rPr lang="en-AU" b="1" dirty="0"/>
              <a:t>RETURN PART </a:t>
            </a:r>
            <a:r>
              <a:rPr lang="en-AU" dirty="0"/>
              <a:t>button to immediately return the item to inventory.</a:t>
            </a:r>
          </a:p>
        </p:txBody>
      </p:sp>
      <p:pic>
        <p:nvPicPr>
          <p:cNvPr id="8" name="Picture 7">
            <a:extLst>
              <a:ext uri="{FF2B5EF4-FFF2-40B4-BE49-F238E27FC236}">
                <a16:creationId xmlns:a16="http://schemas.microsoft.com/office/drawing/2014/main" id="{C867FC74-DDFC-46C4-9BF6-3156F58E02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7" y="116632"/>
            <a:ext cx="2642540" cy="462749"/>
          </a:xfrm>
          <a:prstGeom prst="rect">
            <a:avLst/>
          </a:prstGeom>
        </p:spPr>
      </p:pic>
    </p:spTree>
    <p:extLst>
      <p:ext uri="{BB962C8B-B14F-4D97-AF65-F5344CB8AC3E}">
        <p14:creationId xmlns:p14="http://schemas.microsoft.com/office/powerpoint/2010/main" val="3034139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49B2C-8808-44B9-8FF0-1E39A495C7CF}"/>
              </a:ext>
            </a:extLst>
          </p:cNvPr>
          <p:cNvSpPr>
            <a:spLocks noGrp="1"/>
          </p:cNvSpPr>
          <p:nvPr>
            <p:ph type="title"/>
          </p:nvPr>
        </p:nvSpPr>
        <p:spPr/>
        <p:txBody>
          <a:bodyPr/>
          <a:lstStyle/>
          <a:p>
            <a:r>
              <a:rPr lang="en-AU" dirty="0"/>
              <a:t>Purchase Order Receipt</a:t>
            </a:r>
          </a:p>
        </p:txBody>
      </p:sp>
      <p:sp>
        <p:nvSpPr>
          <p:cNvPr id="4" name="Footer Placeholder 3">
            <a:extLst>
              <a:ext uri="{FF2B5EF4-FFF2-40B4-BE49-F238E27FC236}">
                <a16:creationId xmlns:a16="http://schemas.microsoft.com/office/drawing/2014/main" id="{84EBCE1C-0F68-4489-A5F7-1F6E780E8E43}"/>
              </a:ext>
            </a:extLst>
          </p:cNvPr>
          <p:cNvSpPr>
            <a:spLocks noGrp="1"/>
          </p:cNvSpPr>
          <p:nvPr>
            <p:ph type="ftr" sz="quarter" idx="11"/>
          </p:nvPr>
        </p:nvSpPr>
        <p:spPr/>
        <p:txBody>
          <a:bodyPr/>
          <a:lstStyle/>
          <a:p>
            <a:r>
              <a:rPr lang="en-AU" dirty="0"/>
              <a:t>Copyright © 2019 - Rinami Pty Ltd</a:t>
            </a:r>
            <a:endParaRPr lang="en-US" dirty="0"/>
          </a:p>
        </p:txBody>
      </p:sp>
      <p:pic>
        <p:nvPicPr>
          <p:cNvPr id="5" name="Picture 4">
            <a:extLst>
              <a:ext uri="{FF2B5EF4-FFF2-40B4-BE49-F238E27FC236}">
                <a16:creationId xmlns:a16="http://schemas.microsoft.com/office/drawing/2014/main" id="{C6218143-3C3B-48D3-B8CF-7C59314133FE}"/>
              </a:ext>
            </a:extLst>
          </p:cNvPr>
          <p:cNvPicPr/>
          <p:nvPr/>
        </p:nvPicPr>
        <p:blipFill>
          <a:blip r:embed="rId2"/>
          <a:stretch>
            <a:fillRect/>
          </a:stretch>
        </p:blipFill>
        <p:spPr>
          <a:xfrm>
            <a:off x="808486" y="1510742"/>
            <a:ext cx="3405679" cy="4564802"/>
          </a:xfrm>
          <a:prstGeom prst="rect">
            <a:avLst/>
          </a:prstGeom>
        </p:spPr>
      </p:pic>
      <p:sp>
        <p:nvSpPr>
          <p:cNvPr id="6" name="Rectangle 5">
            <a:extLst>
              <a:ext uri="{FF2B5EF4-FFF2-40B4-BE49-F238E27FC236}">
                <a16:creationId xmlns:a16="http://schemas.microsoft.com/office/drawing/2014/main" id="{97401531-6A72-47A5-9E42-4F63A0EBB5C8}"/>
              </a:ext>
            </a:extLst>
          </p:cNvPr>
          <p:cNvSpPr/>
          <p:nvPr/>
        </p:nvSpPr>
        <p:spPr>
          <a:xfrm>
            <a:off x="4215747" y="1484784"/>
            <a:ext cx="4572000" cy="3970318"/>
          </a:xfrm>
          <a:prstGeom prst="rect">
            <a:avLst/>
          </a:prstGeom>
        </p:spPr>
        <p:txBody>
          <a:bodyPr>
            <a:spAutoFit/>
          </a:bodyPr>
          <a:lstStyle/>
          <a:p>
            <a:r>
              <a:rPr lang="en-AU" sz="1400" dirty="0"/>
              <a:t>The Purchase Order Receiving form allows you to receipt items against an approved purchase order.</a:t>
            </a:r>
          </a:p>
          <a:p>
            <a:endParaRPr lang="en-AU" sz="1400" dirty="0"/>
          </a:p>
          <a:p>
            <a:r>
              <a:rPr lang="en-AU" sz="1400" dirty="0"/>
              <a:t>Firstly, enter the purchase order number in the Order Number field.</a:t>
            </a:r>
          </a:p>
          <a:p>
            <a:endParaRPr lang="en-AU" sz="1400" dirty="0"/>
          </a:p>
          <a:p>
            <a:r>
              <a:rPr lang="en-AU" sz="1400" dirty="0"/>
              <a:t>The purchase order details are retrieved as have been entered into JDE. You can override the receipt Location, Lot/Serial # and Quantity for each line if required.</a:t>
            </a:r>
          </a:p>
          <a:p>
            <a:endParaRPr lang="en-AU" sz="1400" dirty="0"/>
          </a:p>
          <a:p>
            <a:r>
              <a:rPr lang="en-AU" sz="1400" dirty="0"/>
              <a:t>For stock items, you can review the default image by clicking on the Paperclip icon on the right of the detail line. In the event that an item does not have a default image you can click on the Camera icon to capture an image of the item which will automatically be set as the default image.</a:t>
            </a:r>
          </a:p>
          <a:p>
            <a:endParaRPr lang="en-AU" sz="1400" dirty="0"/>
          </a:p>
          <a:p>
            <a:r>
              <a:rPr lang="en-AU" sz="1400" dirty="0"/>
              <a:t>Once you have entered details for all items that are to be received you can click on the </a:t>
            </a:r>
            <a:r>
              <a:rPr lang="en-AU" sz="1400" b="1" dirty="0"/>
              <a:t>PROCESS RECEIPT</a:t>
            </a:r>
            <a:r>
              <a:rPr lang="en-AU" sz="1400" dirty="0"/>
              <a:t> button.</a:t>
            </a:r>
          </a:p>
        </p:txBody>
      </p:sp>
      <p:pic>
        <p:nvPicPr>
          <p:cNvPr id="8" name="Picture 7">
            <a:extLst>
              <a:ext uri="{FF2B5EF4-FFF2-40B4-BE49-F238E27FC236}">
                <a16:creationId xmlns:a16="http://schemas.microsoft.com/office/drawing/2014/main" id="{67CC1740-E5A4-406E-B2F6-8FB4FA8509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7" y="116632"/>
            <a:ext cx="2642540" cy="462749"/>
          </a:xfrm>
          <a:prstGeom prst="rect">
            <a:avLst/>
          </a:prstGeom>
        </p:spPr>
      </p:pic>
    </p:spTree>
    <p:extLst>
      <p:ext uri="{BB962C8B-B14F-4D97-AF65-F5344CB8AC3E}">
        <p14:creationId xmlns:p14="http://schemas.microsoft.com/office/powerpoint/2010/main" val="3516410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34599-1729-419E-BC20-ED3119A0C5F8}"/>
              </a:ext>
            </a:extLst>
          </p:cNvPr>
          <p:cNvSpPr>
            <a:spLocks noGrp="1"/>
          </p:cNvSpPr>
          <p:nvPr>
            <p:ph type="title"/>
          </p:nvPr>
        </p:nvSpPr>
        <p:spPr/>
        <p:txBody>
          <a:bodyPr/>
          <a:lstStyle/>
          <a:p>
            <a:r>
              <a:rPr lang="en-AU" dirty="0"/>
              <a:t>Label Printing</a:t>
            </a:r>
          </a:p>
        </p:txBody>
      </p:sp>
      <p:sp>
        <p:nvSpPr>
          <p:cNvPr id="4" name="Footer Placeholder 3">
            <a:extLst>
              <a:ext uri="{FF2B5EF4-FFF2-40B4-BE49-F238E27FC236}">
                <a16:creationId xmlns:a16="http://schemas.microsoft.com/office/drawing/2014/main" id="{C896AC31-A655-49F5-8CC2-39B5D1DB9681}"/>
              </a:ext>
            </a:extLst>
          </p:cNvPr>
          <p:cNvSpPr>
            <a:spLocks noGrp="1"/>
          </p:cNvSpPr>
          <p:nvPr>
            <p:ph type="ftr" sz="quarter" idx="11"/>
          </p:nvPr>
        </p:nvSpPr>
        <p:spPr/>
        <p:txBody>
          <a:bodyPr/>
          <a:lstStyle/>
          <a:p>
            <a:r>
              <a:rPr lang="en-AU" dirty="0"/>
              <a:t>Copyright © 2019 - Rinami Pty Ltd</a:t>
            </a:r>
            <a:endParaRPr lang="en-US" dirty="0"/>
          </a:p>
        </p:txBody>
      </p:sp>
      <p:pic>
        <p:nvPicPr>
          <p:cNvPr id="6" name="Picture 5">
            <a:extLst>
              <a:ext uri="{FF2B5EF4-FFF2-40B4-BE49-F238E27FC236}">
                <a16:creationId xmlns:a16="http://schemas.microsoft.com/office/drawing/2014/main" id="{50C6E915-7E36-4F78-A303-F26DECF28F3F}"/>
              </a:ext>
            </a:extLst>
          </p:cNvPr>
          <p:cNvPicPr/>
          <p:nvPr/>
        </p:nvPicPr>
        <p:blipFill>
          <a:blip r:embed="rId2"/>
          <a:stretch>
            <a:fillRect/>
          </a:stretch>
        </p:blipFill>
        <p:spPr>
          <a:xfrm>
            <a:off x="822959" y="1510742"/>
            <a:ext cx="3461009" cy="4366529"/>
          </a:xfrm>
          <a:prstGeom prst="rect">
            <a:avLst/>
          </a:prstGeom>
        </p:spPr>
      </p:pic>
      <p:sp>
        <p:nvSpPr>
          <p:cNvPr id="7" name="Rectangle 6">
            <a:extLst>
              <a:ext uri="{FF2B5EF4-FFF2-40B4-BE49-F238E27FC236}">
                <a16:creationId xmlns:a16="http://schemas.microsoft.com/office/drawing/2014/main" id="{34152B4A-6502-45C6-BB70-08FC383FC90A}"/>
              </a:ext>
            </a:extLst>
          </p:cNvPr>
          <p:cNvSpPr/>
          <p:nvPr/>
        </p:nvSpPr>
        <p:spPr>
          <a:xfrm>
            <a:off x="4263321" y="1484783"/>
            <a:ext cx="4701167" cy="4176465"/>
          </a:xfrm>
          <a:prstGeom prst="rect">
            <a:avLst/>
          </a:prstGeom>
        </p:spPr>
        <p:txBody>
          <a:bodyPr wrap="square">
            <a:spAutoFit/>
          </a:bodyPr>
          <a:lstStyle/>
          <a:p>
            <a:r>
              <a:rPr lang="en-AU" sz="1400" dirty="0"/>
              <a:t>If you have received inventory items on a purchase order you will be automatically presented with the label printing form.</a:t>
            </a:r>
          </a:p>
          <a:p>
            <a:endParaRPr lang="en-AU" sz="1400" dirty="0"/>
          </a:p>
          <a:p>
            <a:r>
              <a:rPr lang="en-AU" sz="1400" dirty="0"/>
              <a:t>The quantity of labels to be printed will default to the quantity received. In the event this is incorrect you can override the number of labels for each line.</a:t>
            </a:r>
          </a:p>
          <a:p>
            <a:endParaRPr lang="en-AU" sz="1400" dirty="0"/>
          </a:p>
          <a:p>
            <a:r>
              <a:rPr lang="en-AU" sz="1400" dirty="0"/>
              <a:t>If you have entered a new quantity but wish to reset to the quantity received, you can press the Reset button.</a:t>
            </a:r>
          </a:p>
          <a:p>
            <a:endParaRPr lang="en-AU" sz="1400" dirty="0"/>
          </a:p>
          <a:p>
            <a:r>
              <a:rPr lang="en-AU" sz="1400" dirty="0"/>
              <a:t>Press the Zero button to set the number of labels to print to 0 for all items. This allows you to then enter a quantity only for those items that require labels.</a:t>
            </a:r>
          </a:p>
          <a:p>
            <a:endParaRPr lang="en-AU" sz="1400" dirty="0"/>
          </a:p>
          <a:p>
            <a:r>
              <a:rPr lang="en-AU" sz="1400" dirty="0"/>
              <a:t>The Skip button allows you to skip printing of the item labels.</a:t>
            </a:r>
          </a:p>
          <a:p>
            <a:endParaRPr lang="en-AU" sz="1400" dirty="0"/>
          </a:p>
          <a:p>
            <a:r>
              <a:rPr lang="en-AU" sz="1400" dirty="0"/>
              <a:t>Once you have checked or updated the required quantities you can press the Print button to trigger the label print job to be submitted.</a:t>
            </a:r>
          </a:p>
        </p:txBody>
      </p:sp>
      <p:pic>
        <p:nvPicPr>
          <p:cNvPr id="9" name="Picture 8">
            <a:extLst>
              <a:ext uri="{FF2B5EF4-FFF2-40B4-BE49-F238E27FC236}">
                <a16:creationId xmlns:a16="http://schemas.microsoft.com/office/drawing/2014/main" id="{78C9919C-5B88-4B95-AEFD-B2F1F92ED9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7" y="116632"/>
            <a:ext cx="2642540" cy="462749"/>
          </a:xfrm>
          <a:prstGeom prst="rect">
            <a:avLst/>
          </a:prstGeom>
        </p:spPr>
      </p:pic>
    </p:spTree>
    <p:extLst>
      <p:ext uri="{BB962C8B-B14F-4D97-AF65-F5344CB8AC3E}">
        <p14:creationId xmlns:p14="http://schemas.microsoft.com/office/powerpoint/2010/main" val="3455225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3F627-A246-4A99-A6CE-BCB647E523C1}"/>
              </a:ext>
            </a:extLst>
          </p:cNvPr>
          <p:cNvSpPr>
            <a:spLocks noGrp="1"/>
          </p:cNvSpPr>
          <p:nvPr>
            <p:ph type="title"/>
          </p:nvPr>
        </p:nvSpPr>
        <p:spPr/>
        <p:txBody>
          <a:bodyPr/>
          <a:lstStyle/>
          <a:p>
            <a:r>
              <a:rPr lang="en-AU" dirty="0"/>
              <a:t>Equipment Information</a:t>
            </a:r>
          </a:p>
        </p:txBody>
      </p:sp>
      <p:sp>
        <p:nvSpPr>
          <p:cNvPr id="4" name="Footer Placeholder 3">
            <a:extLst>
              <a:ext uri="{FF2B5EF4-FFF2-40B4-BE49-F238E27FC236}">
                <a16:creationId xmlns:a16="http://schemas.microsoft.com/office/drawing/2014/main" id="{07EEB41A-D009-44E1-8CC5-D4CF93903820}"/>
              </a:ext>
            </a:extLst>
          </p:cNvPr>
          <p:cNvSpPr>
            <a:spLocks noGrp="1"/>
          </p:cNvSpPr>
          <p:nvPr>
            <p:ph type="ftr" sz="quarter" idx="11"/>
          </p:nvPr>
        </p:nvSpPr>
        <p:spPr/>
        <p:txBody>
          <a:bodyPr/>
          <a:lstStyle/>
          <a:p>
            <a:r>
              <a:rPr lang="en-AU" dirty="0"/>
              <a:t>Copyright © 2019 - Rinami Pty Ltd</a:t>
            </a:r>
            <a:endParaRPr lang="en-US" dirty="0"/>
          </a:p>
        </p:txBody>
      </p:sp>
      <p:pic>
        <p:nvPicPr>
          <p:cNvPr id="5" name="Picture 4">
            <a:extLst>
              <a:ext uri="{FF2B5EF4-FFF2-40B4-BE49-F238E27FC236}">
                <a16:creationId xmlns:a16="http://schemas.microsoft.com/office/drawing/2014/main" id="{9B9F57D7-B71A-4B04-B9AC-83297580A589}"/>
              </a:ext>
            </a:extLst>
          </p:cNvPr>
          <p:cNvPicPr/>
          <p:nvPr/>
        </p:nvPicPr>
        <p:blipFill>
          <a:blip r:embed="rId2"/>
          <a:stretch>
            <a:fillRect/>
          </a:stretch>
        </p:blipFill>
        <p:spPr>
          <a:xfrm>
            <a:off x="822959" y="1510743"/>
            <a:ext cx="3172977" cy="4358351"/>
          </a:xfrm>
          <a:prstGeom prst="rect">
            <a:avLst/>
          </a:prstGeom>
        </p:spPr>
      </p:pic>
      <p:sp>
        <p:nvSpPr>
          <p:cNvPr id="8" name="Rectangle 7">
            <a:extLst>
              <a:ext uri="{FF2B5EF4-FFF2-40B4-BE49-F238E27FC236}">
                <a16:creationId xmlns:a16="http://schemas.microsoft.com/office/drawing/2014/main" id="{97A52BC6-325D-4163-B0AE-9FB91002FD65}"/>
              </a:ext>
            </a:extLst>
          </p:cNvPr>
          <p:cNvSpPr/>
          <p:nvPr/>
        </p:nvSpPr>
        <p:spPr>
          <a:xfrm>
            <a:off x="3995936" y="1412775"/>
            <a:ext cx="4572000" cy="3416320"/>
          </a:xfrm>
          <a:prstGeom prst="rect">
            <a:avLst/>
          </a:prstGeom>
        </p:spPr>
        <p:txBody>
          <a:bodyPr>
            <a:spAutoFit/>
          </a:bodyPr>
          <a:lstStyle/>
          <a:p>
            <a:r>
              <a:rPr lang="en-AU" dirty="0"/>
              <a:t>The Equipment Information screen allows you to view the Equipment Parts list items associated with a Unit Number.</a:t>
            </a:r>
          </a:p>
          <a:p>
            <a:endParaRPr lang="en-AU" dirty="0"/>
          </a:p>
          <a:p>
            <a:r>
              <a:rPr lang="en-AU" dirty="0"/>
              <a:t>In the </a:t>
            </a:r>
            <a:r>
              <a:rPr lang="en-AU" b="1" dirty="0"/>
              <a:t>EQUIPMENT PARTS</a:t>
            </a:r>
            <a:r>
              <a:rPr lang="en-AU" dirty="0"/>
              <a:t> section on the left-hand side select between the items displayed to view description and quantity details.</a:t>
            </a:r>
          </a:p>
          <a:p>
            <a:endParaRPr lang="en-AU" dirty="0"/>
          </a:p>
          <a:p>
            <a:r>
              <a:rPr lang="en-AU" dirty="0"/>
              <a:t>Press the </a:t>
            </a:r>
            <a:r>
              <a:rPr lang="en-AU" b="1" dirty="0"/>
              <a:t>INQUIRY</a:t>
            </a:r>
            <a:r>
              <a:rPr lang="en-AU" dirty="0"/>
              <a:t> button at the bottom to view the Inventory Inquiry screen for the item selected.</a:t>
            </a:r>
          </a:p>
          <a:p>
            <a:endParaRPr lang="en-AU" dirty="0"/>
          </a:p>
        </p:txBody>
      </p:sp>
      <p:pic>
        <p:nvPicPr>
          <p:cNvPr id="7" name="Picture 6">
            <a:extLst>
              <a:ext uri="{FF2B5EF4-FFF2-40B4-BE49-F238E27FC236}">
                <a16:creationId xmlns:a16="http://schemas.microsoft.com/office/drawing/2014/main" id="{3C5BCA25-AFBF-48BD-958A-67646A0063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7" y="116632"/>
            <a:ext cx="2642540" cy="462749"/>
          </a:xfrm>
          <a:prstGeom prst="rect">
            <a:avLst/>
          </a:prstGeom>
        </p:spPr>
      </p:pic>
    </p:spTree>
    <p:extLst>
      <p:ext uri="{BB962C8B-B14F-4D97-AF65-F5344CB8AC3E}">
        <p14:creationId xmlns:p14="http://schemas.microsoft.com/office/powerpoint/2010/main" val="1593343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DE2F0-F597-4B3C-8A21-4DDBBB8AB328}"/>
              </a:ext>
            </a:extLst>
          </p:cNvPr>
          <p:cNvSpPr>
            <a:spLocks noGrp="1"/>
          </p:cNvSpPr>
          <p:nvPr>
            <p:ph type="title"/>
          </p:nvPr>
        </p:nvSpPr>
        <p:spPr/>
        <p:txBody>
          <a:bodyPr/>
          <a:lstStyle/>
          <a:p>
            <a:r>
              <a:rPr lang="en-AU" dirty="0"/>
              <a:t>Cycle Count</a:t>
            </a:r>
          </a:p>
        </p:txBody>
      </p:sp>
      <p:sp>
        <p:nvSpPr>
          <p:cNvPr id="4" name="Footer Placeholder 3">
            <a:extLst>
              <a:ext uri="{FF2B5EF4-FFF2-40B4-BE49-F238E27FC236}">
                <a16:creationId xmlns:a16="http://schemas.microsoft.com/office/drawing/2014/main" id="{1F6CEF63-A4F6-43E3-A6B8-E6DE48FAFE20}"/>
              </a:ext>
            </a:extLst>
          </p:cNvPr>
          <p:cNvSpPr>
            <a:spLocks noGrp="1"/>
          </p:cNvSpPr>
          <p:nvPr>
            <p:ph type="ftr" sz="quarter" idx="11"/>
          </p:nvPr>
        </p:nvSpPr>
        <p:spPr/>
        <p:txBody>
          <a:bodyPr/>
          <a:lstStyle/>
          <a:p>
            <a:r>
              <a:rPr lang="en-AU" dirty="0"/>
              <a:t>Copyright © 2019 - Rinami Pty Ltd</a:t>
            </a:r>
            <a:endParaRPr lang="en-US" dirty="0"/>
          </a:p>
        </p:txBody>
      </p:sp>
      <p:pic>
        <p:nvPicPr>
          <p:cNvPr id="5" name="Picture 4">
            <a:extLst>
              <a:ext uri="{FF2B5EF4-FFF2-40B4-BE49-F238E27FC236}">
                <a16:creationId xmlns:a16="http://schemas.microsoft.com/office/drawing/2014/main" id="{A701F502-9A48-4904-ADAC-9248F28012CF}"/>
              </a:ext>
            </a:extLst>
          </p:cNvPr>
          <p:cNvPicPr/>
          <p:nvPr/>
        </p:nvPicPr>
        <p:blipFill>
          <a:blip r:embed="rId2"/>
          <a:stretch>
            <a:fillRect/>
          </a:stretch>
        </p:blipFill>
        <p:spPr>
          <a:xfrm>
            <a:off x="827731" y="1510743"/>
            <a:ext cx="3617104" cy="4358352"/>
          </a:xfrm>
          <a:prstGeom prst="rect">
            <a:avLst/>
          </a:prstGeom>
        </p:spPr>
      </p:pic>
      <p:sp>
        <p:nvSpPr>
          <p:cNvPr id="6" name="Rectangle 5">
            <a:extLst>
              <a:ext uri="{FF2B5EF4-FFF2-40B4-BE49-F238E27FC236}">
                <a16:creationId xmlns:a16="http://schemas.microsoft.com/office/drawing/2014/main" id="{2FA5F049-0C4F-417A-B634-4ABF5F7184DB}"/>
              </a:ext>
            </a:extLst>
          </p:cNvPr>
          <p:cNvSpPr/>
          <p:nvPr/>
        </p:nvSpPr>
        <p:spPr>
          <a:xfrm>
            <a:off x="4445892" y="1414505"/>
            <a:ext cx="4519653" cy="4278094"/>
          </a:xfrm>
          <a:prstGeom prst="rect">
            <a:avLst/>
          </a:prstGeom>
        </p:spPr>
        <p:txBody>
          <a:bodyPr wrap="square">
            <a:spAutoFit/>
          </a:bodyPr>
          <a:lstStyle/>
          <a:p>
            <a:pPr>
              <a:spcAft>
                <a:spcPts val="0"/>
              </a:spcAft>
            </a:pPr>
            <a:r>
              <a:rPr lang="en-AU" sz="1600" dirty="0">
                <a:latin typeface="Calibri" panose="020F0502020204030204" pitchFamily="34" charset="0"/>
                <a:ea typeface="MS Mincho" panose="02020609040205080304" pitchFamily="49" charset="-128"/>
                <a:cs typeface="Times New Roman" panose="02020603050405020304" pitchFamily="18" charset="0"/>
              </a:rPr>
              <a:t>The Cycle Count screen allows you to enter counted values as well as to generate a new cycle count.</a:t>
            </a:r>
          </a:p>
          <a:p>
            <a:pPr>
              <a:spcAft>
                <a:spcPts val="0"/>
              </a:spcAft>
            </a:pPr>
            <a:r>
              <a:rPr lang="en-AU" sz="1600" dirty="0">
                <a:latin typeface="Calibri" panose="020F0502020204030204" pitchFamily="34" charset="0"/>
                <a:ea typeface="MS Mincho" panose="02020609040205080304" pitchFamily="49" charset="-128"/>
                <a:cs typeface="Times New Roman" panose="02020603050405020304" pitchFamily="18" charset="0"/>
              </a:rPr>
              <a:t> </a:t>
            </a:r>
          </a:p>
          <a:p>
            <a:pPr>
              <a:spcAft>
                <a:spcPts val="0"/>
              </a:spcAft>
            </a:pPr>
            <a:r>
              <a:rPr lang="en-AU" sz="1600" dirty="0">
                <a:latin typeface="Calibri" panose="020F0502020204030204" pitchFamily="34" charset="0"/>
                <a:ea typeface="MS Mincho" panose="02020609040205080304" pitchFamily="49" charset="-128"/>
                <a:cs typeface="Times New Roman" panose="02020603050405020304" pitchFamily="18" charset="0"/>
              </a:rPr>
              <a:t>Enter the Cycle Count Number and Press </a:t>
            </a:r>
            <a:r>
              <a:rPr lang="en-AU" sz="1600" b="1" dirty="0">
                <a:latin typeface="Calibri" panose="020F0502020204030204" pitchFamily="34" charset="0"/>
                <a:ea typeface="MS Mincho" panose="02020609040205080304" pitchFamily="49" charset="-128"/>
                <a:cs typeface="Times New Roman" panose="02020603050405020304" pitchFamily="18" charset="0"/>
              </a:rPr>
              <a:t>SEARCH</a:t>
            </a:r>
            <a:r>
              <a:rPr lang="en-AU" sz="1600" dirty="0">
                <a:latin typeface="Calibri" panose="020F0502020204030204" pitchFamily="34" charset="0"/>
                <a:ea typeface="MS Mincho" panose="02020609040205080304" pitchFamily="49" charset="-128"/>
                <a:cs typeface="Times New Roman" panose="02020603050405020304" pitchFamily="18" charset="0"/>
              </a:rPr>
              <a:t>, the cycle count details will be displayed on the screen.</a:t>
            </a:r>
          </a:p>
          <a:p>
            <a:pPr>
              <a:spcAft>
                <a:spcPts val="0"/>
              </a:spcAft>
            </a:pPr>
            <a:r>
              <a:rPr lang="en-AU" sz="1600" dirty="0">
                <a:latin typeface="Calibri" panose="020F0502020204030204" pitchFamily="34" charset="0"/>
                <a:ea typeface="MS Mincho" panose="02020609040205080304" pitchFamily="49" charset="-128"/>
                <a:cs typeface="Times New Roman" panose="02020603050405020304" pitchFamily="18" charset="0"/>
              </a:rPr>
              <a:t> </a:t>
            </a:r>
          </a:p>
          <a:p>
            <a:pPr>
              <a:spcAft>
                <a:spcPts val="0"/>
              </a:spcAft>
            </a:pPr>
            <a:r>
              <a:rPr lang="en-AU" sz="1600" dirty="0">
                <a:latin typeface="Calibri" panose="020F0502020204030204" pitchFamily="34" charset="0"/>
                <a:ea typeface="MS Mincho" panose="02020609040205080304" pitchFamily="49" charset="-128"/>
                <a:cs typeface="Times New Roman" panose="02020603050405020304" pitchFamily="18" charset="0"/>
              </a:rPr>
              <a:t>Find the Item Number in the list of Scan a barcode for the Item Number.</a:t>
            </a:r>
          </a:p>
          <a:p>
            <a:pPr>
              <a:spcAft>
                <a:spcPts val="0"/>
              </a:spcAft>
            </a:pPr>
            <a:r>
              <a:rPr lang="en-AU" sz="1600" dirty="0">
                <a:latin typeface="Calibri" panose="020F0502020204030204" pitchFamily="34" charset="0"/>
                <a:ea typeface="MS Mincho" panose="02020609040205080304" pitchFamily="49" charset="-128"/>
                <a:cs typeface="Times New Roman" panose="02020603050405020304" pitchFamily="18" charset="0"/>
              </a:rPr>
              <a:t> </a:t>
            </a:r>
          </a:p>
          <a:p>
            <a:pPr>
              <a:spcAft>
                <a:spcPts val="0"/>
              </a:spcAft>
            </a:pPr>
            <a:r>
              <a:rPr lang="en-AU" sz="1600" dirty="0">
                <a:latin typeface="Calibri" panose="020F0502020204030204" pitchFamily="34" charset="0"/>
                <a:ea typeface="MS Mincho" panose="02020609040205080304" pitchFamily="49" charset="-128"/>
                <a:cs typeface="Times New Roman" panose="02020603050405020304" pitchFamily="18" charset="0"/>
              </a:rPr>
              <a:t>Enter the Count value for the Item in the </a:t>
            </a:r>
            <a:r>
              <a:rPr lang="en-AU" sz="1600" b="1" dirty="0">
                <a:latin typeface="Calibri" panose="020F0502020204030204" pitchFamily="34" charset="0"/>
                <a:ea typeface="MS Mincho" panose="02020609040205080304" pitchFamily="49" charset="-128"/>
                <a:cs typeface="Times New Roman" panose="02020603050405020304" pitchFamily="18" charset="0"/>
              </a:rPr>
              <a:t>COUNT</a:t>
            </a:r>
            <a:r>
              <a:rPr lang="en-AU" sz="1600" dirty="0">
                <a:latin typeface="Calibri" panose="020F0502020204030204" pitchFamily="34" charset="0"/>
                <a:ea typeface="MS Mincho" panose="02020609040205080304" pitchFamily="49" charset="-128"/>
                <a:cs typeface="Times New Roman" panose="02020603050405020304" pitchFamily="18" charset="0"/>
              </a:rPr>
              <a:t> column. Counted values are saved back to the cycle count immediately.</a:t>
            </a:r>
          </a:p>
          <a:p>
            <a:pPr>
              <a:spcAft>
                <a:spcPts val="0"/>
              </a:spcAft>
            </a:pPr>
            <a:r>
              <a:rPr lang="en-AU" sz="1600" dirty="0">
                <a:latin typeface="Calibri" panose="020F0502020204030204" pitchFamily="34" charset="0"/>
                <a:ea typeface="MS Mincho" panose="02020609040205080304" pitchFamily="49" charset="-128"/>
                <a:cs typeface="Times New Roman" panose="02020603050405020304" pitchFamily="18" charset="0"/>
              </a:rPr>
              <a:t> </a:t>
            </a:r>
          </a:p>
          <a:p>
            <a:pPr>
              <a:spcAft>
                <a:spcPts val="0"/>
              </a:spcAft>
            </a:pPr>
            <a:r>
              <a:rPr lang="en-AU" sz="1600" dirty="0">
                <a:latin typeface="Calibri" panose="020F0502020204030204" pitchFamily="34" charset="0"/>
                <a:ea typeface="MS Mincho" panose="02020609040205080304" pitchFamily="49" charset="-128"/>
                <a:cs typeface="Times New Roman" panose="02020603050405020304" pitchFamily="18" charset="0"/>
              </a:rPr>
              <a:t>Item Attachments can also be viewed/added by pressing the Paperclip or Camera button to the right hand side.</a:t>
            </a:r>
          </a:p>
        </p:txBody>
      </p:sp>
      <p:pic>
        <p:nvPicPr>
          <p:cNvPr id="8" name="Picture 7">
            <a:extLst>
              <a:ext uri="{FF2B5EF4-FFF2-40B4-BE49-F238E27FC236}">
                <a16:creationId xmlns:a16="http://schemas.microsoft.com/office/drawing/2014/main" id="{D3DD5D0B-538C-4AFF-9AC7-9143C07DD4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7" y="116632"/>
            <a:ext cx="2642540" cy="462749"/>
          </a:xfrm>
          <a:prstGeom prst="rect">
            <a:avLst/>
          </a:prstGeom>
        </p:spPr>
      </p:pic>
    </p:spTree>
    <p:extLst>
      <p:ext uri="{BB962C8B-B14F-4D97-AF65-F5344CB8AC3E}">
        <p14:creationId xmlns:p14="http://schemas.microsoft.com/office/powerpoint/2010/main" val="4168956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08327-69D5-4F42-834D-37642EB546FF}"/>
              </a:ext>
            </a:extLst>
          </p:cNvPr>
          <p:cNvSpPr>
            <a:spLocks noGrp="1"/>
          </p:cNvSpPr>
          <p:nvPr>
            <p:ph type="title"/>
          </p:nvPr>
        </p:nvSpPr>
        <p:spPr/>
        <p:txBody>
          <a:bodyPr/>
          <a:lstStyle/>
          <a:p>
            <a:r>
              <a:rPr lang="en-AU" dirty="0"/>
              <a:t>Cycle Count cont...</a:t>
            </a:r>
          </a:p>
        </p:txBody>
      </p:sp>
      <p:sp>
        <p:nvSpPr>
          <p:cNvPr id="4" name="Footer Placeholder 3">
            <a:extLst>
              <a:ext uri="{FF2B5EF4-FFF2-40B4-BE49-F238E27FC236}">
                <a16:creationId xmlns:a16="http://schemas.microsoft.com/office/drawing/2014/main" id="{C31FFD98-E04C-4B5A-A346-F1E721C08E11}"/>
              </a:ext>
            </a:extLst>
          </p:cNvPr>
          <p:cNvSpPr>
            <a:spLocks noGrp="1"/>
          </p:cNvSpPr>
          <p:nvPr>
            <p:ph type="ftr" sz="quarter" idx="11"/>
          </p:nvPr>
        </p:nvSpPr>
        <p:spPr/>
        <p:txBody>
          <a:bodyPr/>
          <a:lstStyle/>
          <a:p>
            <a:r>
              <a:rPr lang="en-AU" dirty="0"/>
              <a:t>Copyright © 2019 - Rinami Pty Ltd</a:t>
            </a:r>
            <a:endParaRPr lang="en-US" dirty="0"/>
          </a:p>
        </p:txBody>
      </p:sp>
      <p:pic>
        <p:nvPicPr>
          <p:cNvPr id="5" name="Picture 4">
            <a:extLst>
              <a:ext uri="{FF2B5EF4-FFF2-40B4-BE49-F238E27FC236}">
                <a16:creationId xmlns:a16="http://schemas.microsoft.com/office/drawing/2014/main" id="{7D099CAE-B731-41C8-8710-C2CDAA146DC1}"/>
              </a:ext>
            </a:extLst>
          </p:cNvPr>
          <p:cNvPicPr/>
          <p:nvPr/>
        </p:nvPicPr>
        <p:blipFill>
          <a:blip r:embed="rId2"/>
          <a:stretch>
            <a:fillRect/>
          </a:stretch>
        </p:blipFill>
        <p:spPr>
          <a:xfrm>
            <a:off x="806547" y="1510743"/>
            <a:ext cx="3693445" cy="4358352"/>
          </a:xfrm>
          <a:prstGeom prst="rect">
            <a:avLst/>
          </a:prstGeom>
        </p:spPr>
      </p:pic>
      <p:sp>
        <p:nvSpPr>
          <p:cNvPr id="6" name="Rectangle 5">
            <a:extLst>
              <a:ext uri="{FF2B5EF4-FFF2-40B4-BE49-F238E27FC236}">
                <a16:creationId xmlns:a16="http://schemas.microsoft.com/office/drawing/2014/main" id="{989788DC-9846-42B4-90CC-90BDB52F7796}"/>
              </a:ext>
            </a:extLst>
          </p:cNvPr>
          <p:cNvSpPr/>
          <p:nvPr/>
        </p:nvSpPr>
        <p:spPr>
          <a:xfrm>
            <a:off x="4483576" y="1427761"/>
            <a:ext cx="4572000" cy="4524315"/>
          </a:xfrm>
          <a:prstGeom prst="rect">
            <a:avLst/>
          </a:prstGeom>
        </p:spPr>
        <p:txBody>
          <a:bodyPr>
            <a:spAutoFit/>
          </a:bodyPr>
          <a:lstStyle/>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Enter the </a:t>
            </a:r>
            <a:r>
              <a:rPr lang="en-AU" b="1" dirty="0">
                <a:latin typeface="Calibri" panose="020F0502020204030204" pitchFamily="34" charset="0"/>
                <a:ea typeface="MS Mincho" panose="02020609040205080304" pitchFamily="49" charset="-128"/>
                <a:cs typeface="Times New Roman" panose="02020603050405020304" pitchFamily="18" charset="0"/>
              </a:rPr>
              <a:t>Branch </a:t>
            </a:r>
            <a:r>
              <a:rPr lang="en-AU" dirty="0">
                <a:latin typeface="Calibri" panose="020F0502020204030204" pitchFamily="34" charset="0"/>
                <a:ea typeface="MS Mincho" panose="02020609040205080304" pitchFamily="49" charset="-128"/>
                <a:cs typeface="Times New Roman" panose="02020603050405020304" pitchFamily="18" charset="0"/>
              </a:rPr>
              <a:t>to generate the count for.</a:t>
            </a:r>
          </a:p>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 </a:t>
            </a:r>
          </a:p>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Note if the user has a default Branch set then this will be the defaulted already.</a:t>
            </a:r>
          </a:p>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 </a:t>
            </a:r>
          </a:p>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Enter the </a:t>
            </a:r>
            <a:r>
              <a:rPr lang="en-AU" b="1" dirty="0">
                <a:latin typeface="Calibri" panose="020F0502020204030204" pitchFamily="34" charset="0"/>
                <a:ea typeface="MS Mincho" panose="02020609040205080304" pitchFamily="49" charset="-128"/>
                <a:cs typeface="Times New Roman" panose="02020603050405020304" pitchFamily="18" charset="0"/>
              </a:rPr>
              <a:t>Location From </a:t>
            </a:r>
            <a:r>
              <a:rPr lang="en-AU" dirty="0">
                <a:latin typeface="Calibri" panose="020F0502020204030204" pitchFamily="34" charset="0"/>
                <a:ea typeface="MS Mincho" panose="02020609040205080304" pitchFamily="49" charset="-128"/>
                <a:cs typeface="Times New Roman" panose="02020603050405020304" pitchFamily="18" charset="0"/>
              </a:rPr>
              <a:t>and optionally the </a:t>
            </a:r>
            <a:r>
              <a:rPr lang="en-AU" b="1" dirty="0">
                <a:latin typeface="Calibri" panose="020F0502020204030204" pitchFamily="34" charset="0"/>
                <a:ea typeface="MS Mincho" panose="02020609040205080304" pitchFamily="49" charset="-128"/>
                <a:cs typeface="Times New Roman" panose="02020603050405020304" pitchFamily="18" charset="0"/>
              </a:rPr>
              <a:t>Location To</a:t>
            </a:r>
            <a:r>
              <a:rPr lang="en-AU" dirty="0">
                <a:latin typeface="Calibri" panose="020F0502020204030204" pitchFamily="34" charset="0"/>
                <a:ea typeface="MS Mincho" panose="02020609040205080304" pitchFamily="49" charset="-128"/>
                <a:cs typeface="Times New Roman" panose="02020603050405020304" pitchFamily="18" charset="0"/>
              </a:rPr>
              <a:t> in order to generate the count for a range of locations.</a:t>
            </a:r>
          </a:p>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 </a:t>
            </a:r>
          </a:p>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Press </a:t>
            </a:r>
            <a:r>
              <a:rPr lang="en-AU" b="1" dirty="0">
                <a:latin typeface="Calibri" panose="020F0502020204030204" pitchFamily="34" charset="0"/>
                <a:ea typeface="MS Mincho" panose="02020609040205080304" pitchFamily="49" charset="-128"/>
                <a:cs typeface="Times New Roman" panose="02020603050405020304" pitchFamily="18" charset="0"/>
              </a:rPr>
              <a:t>Generate Count </a:t>
            </a:r>
            <a:r>
              <a:rPr lang="en-AU" dirty="0">
                <a:latin typeface="Calibri" panose="020F0502020204030204" pitchFamily="34" charset="0"/>
                <a:ea typeface="MS Mincho" panose="02020609040205080304" pitchFamily="49" charset="-128"/>
                <a:cs typeface="Times New Roman" panose="02020603050405020304" pitchFamily="18" charset="0"/>
              </a:rPr>
              <a:t>to create the new cycle count.</a:t>
            </a:r>
          </a:p>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 </a:t>
            </a:r>
          </a:p>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Note the new cycle count is created with the description of USERNAME and DATE i.e. </a:t>
            </a:r>
            <a:r>
              <a:rPr lang="en-AU" i="1" dirty="0">
                <a:latin typeface="Calibri" panose="020F0502020204030204" pitchFamily="34" charset="0"/>
                <a:ea typeface="MS Mincho" panose="02020609040205080304" pitchFamily="49" charset="-128"/>
                <a:cs typeface="Times New Roman" panose="02020603050405020304" pitchFamily="18" charset="0"/>
              </a:rPr>
              <a:t>JCITIZEN 20170224</a:t>
            </a:r>
            <a:endParaRPr lang="en-AU" dirty="0">
              <a:latin typeface="Calibri" panose="020F0502020204030204" pitchFamily="34" charset="0"/>
              <a:ea typeface="MS Mincho" panose="02020609040205080304" pitchFamily="49" charset="-128"/>
              <a:cs typeface="Times New Roman" panose="02020603050405020304" pitchFamily="18" charset="0"/>
            </a:endParaRPr>
          </a:p>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 </a:t>
            </a:r>
          </a:p>
        </p:txBody>
      </p:sp>
      <p:pic>
        <p:nvPicPr>
          <p:cNvPr id="8" name="Picture 7">
            <a:extLst>
              <a:ext uri="{FF2B5EF4-FFF2-40B4-BE49-F238E27FC236}">
                <a16:creationId xmlns:a16="http://schemas.microsoft.com/office/drawing/2014/main" id="{2248F225-2E6D-4F91-A770-06E025ED1C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7" y="116632"/>
            <a:ext cx="2642540" cy="462749"/>
          </a:xfrm>
          <a:prstGeom prst="rect">
            <a:avLst/>
          </a:prstGeom>
        </p:spPr>
      </p:pic>
    </p:spTree>
    <p:extLst>
      <p:ext uri="{BB962C8B-B14F-4D97-AF65-F5344CB8AC3E}">
        <p14:creationId xmlns:p14="http://schemas.microsoft.com/office/powerpoint/2010/main" val="443023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AU" sz="1400" dirty="0"/>
              <a:t>Copyright © 2019, Rinami Pty Ltd and/or its affiliates. All rights reserved. Oracle and Java are registered trademarks of Oracle and/or its affiliates. Other names may be trademarks of their respective owners.</a:t>
            </a:r>
          </a:p>
          <a:p>
            <a:r>
              <a:rPr lang="en-AU" sz="1400" dirty="0"/>
              <a:t>This presentation is provided for information purposes only, and the contents hereof are subject to change without notice. This presentation is not warranted to be error-free, nor subject to any other warranties or conditions, whether expressed orally or implied in law, including implied warranties and conditions of merchantability or fitness for a particular purpose. We specifically disclaim any liability with respect to this presentation, and no contractual obligations are formed either directly or indirectly by this presentation. This presentation may not be reproduced or transmitted in any form or by any means, electronic or mechanical, for any purpose, without our prior written permission.</a:t>
            </a:r>
          </a:p>
          <a:p>
            <a:endParaRPr lang="en-AU" dirty="0"/>
          </a:p>
        </p:txBody>
      </p:sp>
      <p:sp>
        <p:nvSpPr>
          <p:cNvPr id="4" name="Footer Placeholder 3"/>
          <p:cNvSpPr>
            <a:spLocks noGrp="1"/>
          </p:cNvSpPr>
          <p:nvPr>
            <p:ph type="ftr" sz="quarter" idx="11"/>
          </p:nvPr>
        </p:nvSpPr>
        <p:spPr/>
        <p:txBody>
          <a:bodyPr/>
          <a:lstStyle/>
          <a:p>
            <a:r>
              <a:rPr lang="en-AU" dirty="0"/>
              <a:t>Copyright © 2019 - Rinami Pty Ltd</a:t>
            </a:r>
            <a:endParaRPr lang="en-US" dirty="0"/>
          </a:p>
        </p:txBody>
      </p:sp>
      <p:pic>
        <p:nvPicPr>
          <p:cNvPr id="6" name="Picture 5">
            <a:extLst>
              <a:ext uri="{FF2B5EF4-FFF2-40B4-BE49-F238E27FC236}">
                <a16:creationId xmlns:a16="http://schemas.microsoft.com/office/drawing/2014/main" id="{04F2B5FF-47F5-4CE9-9D5E-7FE6B667D2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7" y="116632"/>
            <a:ext cx="2642540" cy="462749"/>
          </a:xfrm>
          <a:prstGeom prst="rect">
            <a:avLst/>
          </a:prstGeom>
        </p:spPr>
      </p:pic>
    </p:spTree>
    <p:extLst>
      <p:ext uri="{BB962C8B-B14F-4D97-AF65-F5344CB8AC3E}">
        <p14:creationId xmlns:p14="http://schemas.microsoft.com/office/powerpoint/2010/main" val="914238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a:t>Solution Overview</a:t>
            </a:r>
          </a:p>
        </p:txBody>
      </p:sp>
      <p:sp>
        <p:nvSpPr>
          <p:cNvPr id="3" name="Rectangle 2"/>
          <p:cNvSpPr>
            <a:spLocks noGrp="1"/>
          </p:cNvSpPr>
          <p:nvPr>
            <p:ph idx="1"/>
          </p:nvPr>
        </p:nvSpPr>
        <p:spPr/>
        <p:txBody>
          <a:bodyPr/>
          <a:lstStyle/>
          <a:p>
            <a:r>
              <a:rPr lang="en-AU" dirty="0"/>
              <a:t>The Cantara Storeroom mobile application supports the following transactions and activities.</a:t>
            </a:r>
          </a:p>
          <a:p>
            <a:endParaRPr lang="en-AU" sz="1000" dirty="0"/>
          </a:p>
          <a:p>
            <a:pPr lvl="1">
              <a:buFont typeface="Wingdings" panose="05000000000000000000" pitchFamily="2" charset="2"/>
              <a:buChar char="q"/>
            </a:pPr>
            <a:r>
              <a:rPr lang="en-AU" dirty="0"/>
              <a:t>Inventory Inquiry</a:t>
            </a:r>
          </a:p>
          <a:p>
            <a:pPr lvl="1">
              <a:buFont typeface="Wingdings" panose="05000000000000000000" pitchFamily="2" charset="2"/>
              <a:buChar char="q"/>
            </a:pPr>
            <a:r>
              <a:rPr lang="en-AU" dirty="0"/>
              <a:t>Item Search</a:t>
            </a:r>
          </a:p>
          <a:p>
            <a:pPr lvl="1">
              <a:buFont typeface="Wingdings" panose="05000000000000000000" pitchFamily="2" charset="2"/>
              <a:buChar char="q"/>
            </a:pPr>
            <a:r>
              <a:rPr lang="en-AU" dirty="0"/>
              <a:t>Inventory Issue</a:t>
            </a:r>
          </a:p>
          <a:p>
            <a:pPr lvl="1">
              <a:buFont typeface="Wingdings" panose="05000000000000000000" pitchFamily="2" charset="2"/>
              <a:buChar char="q"/>
            </a:pPr>
            <a:r>
              <a:rPr lang="en-AU" dirty="0"/>
              <a:t>Inventory Transfer</a:t>
            </a:r>
          </a:p>
          <a:p>
            <a:pPr lvl="1">
              <a:buFont typeface="Wingdings" panose="05000000000000000000" pitchFamily="2" charset="2"/>
              <a:buChar char="q"/>
            </a:pPr>
            <a:r>
              <a:rPr lang="en-AU" dirty="0"/>
              <a:t>Purchase Order Receipt</a:t>
            </a:r>
          </a:p>
          <a:p>
            <a:pPr lvl="1">
              <a:buFont typeface="Wingdings" panose="05000000000000000000" pitchFamily="2" charset="2"/>
              <a:buChar char="q"/>
            </a:pPr>
            <a:r>
              <a:rPr lang="en-AU" dirty="0"/>
              <a:t>Inventory Label Print</a:t>
            </a:r>
          </a:p>
          <a:p>
            <a:pPr lvl="1">
              <a:buFont typeface="Wingdings" panose="05000000000000000000" pitchFamily="2" charset="2"/>
              <a:buChar char="q"/>
            </a:pPr>
            <a:r>
              <a:rPr lang="en-AU" dirty="0"/>
              <a:t>Cycle Count</a:t>
            </a:r>
          </a:p>
          <a:p>
            <a:pPr lvl="1">
              <a:buFont typeface="Wingdings" panose="05000000000000000000" pitchFamily="2" charset="2"/>
              <a:buChar char="q"/>
            </a:pPr>
            <a:r>
              <a:rPr lang="en-AU" dirty="0"/>
              <a:t>Equipment Parts List Inquiry</a:t>
            </a:r>
          </a:p>
        </p:txBody>
      </p:sp>
      <p:sp>
        <p:nvSpPr>
          <p:cNvPr id="4" name="Footer Placeholder 3"/>
          <p:cNvSpPr>
            <a:spLocks noGrp="1"/>
          </p:cNvSpPr>
          <p:nvPr>
            <p:ph type="ftr" sz="quarter" idx="11"/>
          </p:nvPr>
        </p:nvSpPr>
        <p:spPr/>
        <p:txBody>
          <a:bodyPr/>
          <a:lstStyle/>
          <a:p>
            <a:r>
              <a:rPr lang="en-AU" dirty="0"/>
              <a:t>Copyright © 2019 - Rinami Pty Ltd</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5276" y="116632"/>
            <a:ext cx="1801524" cy="469433"/>
          </a:xfrm>
          <a:prstGeom prst="rect">
            <a:avLst/>
          </a:prstGeom>
        </p:spPr>
      </p:pic>
      <p:pic>
        <p:nvPicPr>
          <p:cNvPr id="7" name="Picture 6">
            <a:extLst>
              <a:ext uri="{FF2B5EF4-FFF2-40B4-BE49-F238E27FC236}">
                <a16:creationId xmlns:a16="http://schemas.microsoft.com/office/drawing/2014/main" id="{E4CF0045-605F-472A-8AC7-824C50A36C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7" y="116632"/>
            <a:ext cx="2642540" cy="46274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822960" y="738661"/>
            <a:ext cx="7543800" cy="674114"/>
          </a:xfrm>
        </p:spPr>
        <p:txBody>
          <a:bodyPr>
            <a:normAutofit fontScale="90000"/>
          </a:bodyPr>
          <a:lstStyle/>
          <a:p>
            <a:r>
              <a:rPr lang="en-US" dirty="0"/>
              <a:t>Rinami and DXC Red Rock</a:t>
            </a:r>
          </a:p>
        </p:txBody>
      </p:sp>
      <p:sp>
        <p:nvSpPr>
          <p:cNvPr id="4" name="Footer Placeholder 3"/>
          <p:cNvSpPr>
            <a:spLocks noGrp="1"/>
          </p:cNvSpPr>
          <p:nvPr>
            <p:ph type="ftr" sz="quarter" idx="11"/>
          </p:nvPr>
        </p:nvSpPr>
        <p:spPr/>
        <p:txBody>
          <a:bodyPr/>
          <a:lstStyle/>
          <a:p>
            <a:r>
              <a:rPr lang="en-AU" dirty="0"/>
              <a:t>Copyright © 2019 - Rinami Pty Ltd</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5276" y="116632"/>
            <a:ext cx="1801524" cy="469433"/>
          </a:xfrm>
          <a:prstGeom prst="rect">
            <a:avLst/>
          </a:prstGeom>
        </p:spPr>
      </p:pic>
      <p:sp>
        <p:nvSpPr>
          <p:cNvPr id="9" name="Rectangle 8">
            <a:extLst>
              <a:ext uri="{FF2B5EF4-FFF2-40B4-BE49-F238E27FC236}">
                <a16:creationId xmlns:a16="http://schemas.microsoft.com/office/drawing/2014/main" id="{2ED9C941-6133-4C38-9AB8-F29CA1E82678}"/>
              </a:ext>
            </a:extLst>
          </p:cNvPr>
          <p:cNvSpPr/>
          <p:nvPr/>
        </p:nvSpPr>
        <p:spPr>
          <a:xfrm>
            <a:off x="800099" y="1472870"/>
            <a:ext cx="7543801" cy="4401205"/>
          </a:xfrm>
          <a:prstGeom prst="rect">
            <a:avLst/>
          </a:prstGeom>
        </p:spPr>
        <p:txBody>
          <a:bodyPr wrap="square">
            <a:spAutoFit/>
          </a:bodyPr>
          <a:lstStyle/>
          <a:p>
            <a:pPr>
              <a:spcAft>
                <a:spcPts val="0"/>
              </a:spcAft>
            </a:pPr>
            <a:r>
              <a:rPr lang="en-AU" sz="1400" dirty="0">
                <a:latin typeface="Calibri" panose="020F0502020204030204" pitchFamily="34" charset="0"/>
                <a:ea typeface="MS Mincho" panose="02020609040205080304" pitchFamily="49" charset="-128"/>
                <a:cs typeface="Times New Roman" panose="02020603050405020304" pitchFamily="18" charset="0"/>
              </a:rPr>
              <a:t>Rinami is an ICT services provider formed in 2009 to deliver services to asset intensive businesses. The business has grown to now deliver integration systems, custom mobile applications and expert consulting services to Oracle JD Edwards customers across the world. Oracle's JD Edwards EnterpriseOne is an integrated applications suite of comprehensive Enterprise Resource Planning (ERP) software, used by organisations worldwide across multiple asset intensive businesses including mining and resources, agribusiness, logistics, multi-mode manufacturing, services, and local government sectors.</a:t>
            </a:r>
          </a:p>
          <a:p>
            <a:pPr>
              <a:spcAft>
                <a:spcPts val="0"/>
              </a:spcAft>
            </a:pPr>
            <a:r>
              <a:rPr lang="en-AU" sz="1400" dirty="0">
                <a:latin typeface="Calibri" panose="020F0502020204030204" pitchFamily="34" charset="0"/>
                <a:ea typeface="MS Mincho" panose="02020609040205080304" pitchFamily="49" charset="-128"/>
                <a:cs typeface="Times New Roman" panose="02020603050405020304" pitchFamily="18" charset="0"/>
              </a:rPr>
              <a:t> </a:t>
            </a:r>
          </a:p>
          <a:p>
            <a:pPr>
              <a:spcAft>
                <a:spcPts val="0"/>
              </a:spcAft>
            </a:pPr>
            <a:r>
              <a:rPr lang="en-AU" sz="1400" dirty="0">
                <a:latin typeface="Calibri" panose="020F0502020204030204" pitchFamily="34" charset="0"/>
                <a:ea typeface="MS Mincho" panose="02020609040205080304" pitchFamily="49" charset="-128"/>
                <a:cs typeface="Times New Roman" panose="02020603050405020304" pitchFamily="18" charset="0"/>
              </a:rPr>
              <a:t>DXC Red Rock is the largest Oracle JD Edwards consulting organisation in Australia and New Zealand. Our team of over 100 specialist consultants leverage Oracle technology to deliver dynamic, industry-specific solutions designed to manage the complexities of global business environments. With an absolute commitment to technical and service excellence, UXC Red Rock has completed more JD Edwards implementations and upgrades than any other regional partner. This ranks us amongst Oracle's top five JD Edwards implementation partners globally.</a:t>
            </a:r>
          </a:p>
          <a:p>
            <a:pPr>
              <a:spcAft>
                <a:spcPts val="0"/>
              </a:spcAft>
            </a:pPr>
            <a:r>
              <a:rPr lang="en-AU" sz="1400" dirty="0">
                <a:latin typeface="Calibri" panose="020F0502020204030204" pitchFamily="34" charset="0"/>
                <a:ea typeface="MS Mincho" panose="02020609040205080304" pitchFamily="49" charset="-128"/>
                <a:cs typeface="Times New Roman" panose="02020603050405020304" pitchFamily="18" charset="0"/>
              </a:rPr>
              <a:t> </a:t>
            </a:r>
          </a:p>
          <a:p>
            <a:pPr>
              <a:spcAft>
                <a:spcPts val="0"/>
              </a:spcAft>
            </a:pPr>
            <a:r>
              <a:rPr lang="en-AU" sz="1400" dirty="0">
                <a:latin typeface="Calibri" panose="020F0502020204030204" pitchFamily="34" charset="0"/>
                <a:ea typeface="MS Mincho" panose="02020609040205080304" pitchFamily="49" charset="-128"/>
                <a:cs typeface="Times New Roman" panose="02020603050405020304" pitchFamily="18" charset="0"/>
              </a:rPr>
              <a:t>Rinami and DXC Red Rock have been partners in Australia and New Zealand since 2017. The Rinami Cantara product enables DXC Red Rock to deliver seamless integration to Oracle JD Edwards to enable new technologies such as Mobile, Wearables and IOT.  DXC Red Rock provides dedicated solution delivery and support services through experienced resources located in Australia.</a:t>
            </a:r>
            <a:br>
              <a:rPr lang="en-AU" sz="1400" dirty="0">
                <a:latin typeface="Calibri" panose="020F0502020204030204" pitchFamily="34" charset="0"/>
                <a:ea typeface="MS Mincho" panose="02020609040205080304" pitchFamily="49" charset="-128"/>
                <a:cs typeface="Times New Roman" panose="02020603050405020304" pitchFamily="18" charset="0"/>
              </a:rPr>
            </a:br>
            <a:endParaRPr lang="en-AU" sz="1400" dirty="0">
              <a:latin typeface="Calibri" panose="020F0502020204030204" pitchFamily="34" charset="0"/>
              <a:ea typeface="MS Mincho" panose="02020609040205080304" pitchFamily="49" charset="-128"/>
              <a:cs typeface="Times New Roman" panose="02020603050405020304" pitchFamily="18" charset="0"/>
            </a:endParaRPr>
          </a:p>
        </p:txBody>
      </p:sp>
      <p:pic>
        <p:nvPicPr>
          <p:cNvPr id="7" name="Picture 6">
            <a:extLst>
              <a:ext uri="{FF2B5EF4-FFF2-40B4-BE49-F238E27FC236}">
                <a16:creationId xmlns:a16="http://schemas.microsoft.com/office/drawing/2014/main" id="{FE6348BE-F10F-4685-A2E0-F499A2D047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7" y="116632"/>
            <a:ext cx="2642540" cy="46274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8A3EF-A028-4B28-8D64-511647FD4412}"/>
              </a:ext>
            </a:extLst>
          </p:cNvPr>
          <p:cNvSpPr>
            <a:spLocks noGrp="1"/>
          </p:cNvSpPr>
          <p:nvPr>
            <p:ph type="title"/>
          </p:nvPr>
        </p:nvSpPr>
        <p:spPr/>
        <p:txBody>
          <a:bodyPr/>
          <a:lstStyle/>
          <a:p>
            <a:r>
              <a:rPr lang="en-AU" dirty="0"/>
              <a:t>Main Menu</a:t>
            </a:r>
          </a:p>
        </p:txBody>
      </p:sp>
      <p:sp>
        <p:nvSpPr>
          <p:cNvPr id="4" name="Footer Placeholder 3">
            <a:extLst>
              <a:ext uri="{FF2B5EF4-FFF2-40B4-BE49-F238E27FC236}">
                <a16:creationId xmlns:a16="http://schemas.microsoft.com/office/drawing/2014/main" id="{487A4E2D-3E76-4C1B-962F-871339A68811}"/>
              </a:ext>
            </a:extLst>
          </p:cNvPr>
          <p:cNvSpPr>
            <a:spLocks noGrp="1"/>
          </p:cNvSpPr>
          <p:nvPr>
            <p:ph type="ftr" sz="quarter" idx="11"/>
          </p:nvPr>
        </p:nvSpPr>
        <p:spPr/>
        <p:txBody>
          <a:bodyPr/>
          <a:lstStyle/>
          <a:p>
            <a:r>
              <a:rPr lang="en-AU" dirty="0"/>
              <a:t>Copyright © 2019 - Rinami Pty Ltd</a:t>
            </a:r>
            <a:endParaRPr lang="en-US" dirty="0"/>
          </a:p>
        </p:txBody>
      </p:sp>
      <p:pic>
        <p:nvPicPr>
          <p:cNvPr id="5" name="Content Placeholder 4">
            <a:extLst>
              <a:ext uri="{FF2B5EF4-FFF2-40B4-BE49-F238E27FC236}">
                <a16:creationId xmlns:a16="http://schemas.microsoft.com/office/drawing/2014/main" id="{8DCEABAA-5BF3-4CEC-BC46-96A81011C641}"/>
              </a:ext>
            </a:extLst>
          </p:cNvPr>
          <p:cNvPicPr>
            <a:picLocks noGrp="1"/>
          </p:cNvPicPr>
          <p:nvPr>
            <p:ph idx="1"/>
          </p:nvPr>
        </p:nvPicPr>
        <p:blipFill>
          <a:blip r:embed="rId2"/>
          <a:stretch>
            <a:fillRect/>
          </a:stretch>
        </p:blipFill>
        <p:spPr>
          <a:xfrm>
            <a:off x="899592" y="1556792"/>
            <a:ext cx="3268266" cy="4357688"/>
          </a:xfrm>
          <a:prstGeom prst="rect">
            <a:avLst/>
          </a:prstGeom>
        </p:spPr>
      </p:pic>
      <p:sp>
        <p:nvSpPr>
          <p:cNvPr id="6" name="Rectangle 5">
            <a:extLst>
              <a:ext uri="{FF2B5EF4-FFF2-40B4-BE49-F238E27FC236}">
                <a16:creationId xmlns:a16="http://schemas.microsoft.com/office/drawing/2014/main" id="{B8C94BF4-40C8-474E-88BE-623C2350FCFE}"/>
              </a:ext>
            </a:extLst>
          </p:cNvPr>
          <p:cNvSpPr/>
          <p:nvPr/>
        </p:nvSpPr>
        <p:spPr>
          <a:xfrm>
            <a:off x="4355976" y="1556792"/>
            <a:ext cx="2592288" cy="2585323"/>
          </a:xfrm>
          <a:prstGeom prst="rect">
            <a:avLst/>
          </a:prstGeom>
        </p:spPr>
        <p:txBody>
          <a:bodyPr wrap="square">
            <a:spAutoFit/>
          </a:bodyPr>
          <a:lstStyle/>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The Main Menu screen allows navigation to each of the application’s components.</a:t>
            </a:r>
          </a:p>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 </a:t>
            </a:r>
          </a:p>
          <a:p>
            <a:r>
              <a:rPr lang="en-AU" dirty="0">
                <a:latin typeface="Calibri" panose="020F0502020204030204" pitchFamily="34" charset="0"/>
                <a:ea typeface="MS Mincho" panose="02020609040205080304" pitchFamily="49" charset="-128"/>
                <a:cs typeface="Times New Roman" panose="02020603050405020304" pitchFamily="18" charset="0"/>
              </a:rPr>
              <a:t>You can log out of the application by clicking the Logout button in the top right of the screen.</a:t>
            </a:r>
            <a:endParaRPr lang="en-AU" dirty="0"/>
          </a:p>
        </p:txBody>
      </p:sp>
      <p:pic>
        <p:nvPicPr>
          <p:cNvPr id="8" name="Picture 7">
            <a:extLst>
              <a:ext uri="{FF2B5EF4-FFF2-40B4-BE49-F238E27FC236}">
                <a16:creationId xmlns:a16="http://schemas.microsoft.com/office/drawing/2014/main" id="{18B9FD79-4ECB-4847-93FE-6E346D1A3E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7" y="116632"/>
            <a:ext cx="2642540" cy="462749"/>
          </a:xfrm>
          <a:prstGeom prst="rect">
            <a:avLst/>
          </a:prstGeom>
        </p:spPr>
      </p:pic>
    </p:spTree>
    <p:extLst>
      <p:ext uri="{BB962C8B-B14F-4D97-AF65-F5344CB8AC3E}">
        <p14:creationId xmlns:p14="http://schemas.microsoft.com/office/powerpoint/2010/main" val="555743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0DFC0-0987-4201-8B5A-6D89E4FCF44D}"/>
              </a:ext>
            </a:extLst>
          </p:cNvPr>
          <p:cNvSpPr>
            <a:spLocks noGrp="1"/>
          </p:cNvSpPr>
          <p:nvPr>
            <p:ph type="title"/>
          </p:nvPr>
        </p:nvSpPr>
        <p:spPr/>
        <p:txBody>
          <a:bodyPr/>
          <a:lstStyle/>
          <a:p>
            <a:r>
              <a:rPr lang="en-AU" dirty="0"/>
              <a:t>Inventory Inquiry</a:t>
            </a:r>
          </a:p>
        </p:txBody>
      </p:sp>
      <p:sp>
        <p:nvSpPr>
          <p:cNvPr id="4" name="Footer Placeholder 3">
            <a:extLst>
              <a:ext uri="{FF2B5EF4-FFF2-40B4-BE49-F238E27FC236}">
                <a16:creationId xmlns:a16="http://schemas.microsoft.com/office/drawing/2014/main" id="{C7DBCB3F-9765-4AE7-A329-B257D219444F}"/>
              </a:ext>
            </a:extLst>
          </p:cNvPr>
          <p:cNvSpPr>
            <a:spLocks noGrp="1"/>
          </p:cNvSpPr>
          <p:nvPr>
            <p:ph type="ftr" sz="quarter" idx="11"/>
          </p:nvPr>
        </p:nvSpPr>
        <p:spPr/>
        <p:txBody>
          <a:bodyPr/>
          <a:lstStyle/>
          <a:p>
            <a:r>
              <a:rPr lang="en-AU" dirty="0"/>
              <a:t>Copyright © 2019 - Rinami Pty Ltd</a:t>
            </a:r>
            <a:endParaRPr lang="en-US" dirty="0"/>
          </a:p>
        </p:txBody>
      </p:sp>
      <p:pic>
        <p:nvPicPr>
          <p:cNvPr id="5" name="Content Placeholder 4">
            <a:extLst>
              <a:ext uri="{FF2B5EF4-FFF2-40B4-BE49-F238E27FC236}">
                <a16:creationId xmlns:a16="http://schemas.microsoft.com/office/drawing/2014/main" id="{4B3106C4-1B8D-48AD-B55F-2570D5CA6EF7}"/>
              </a:ext>
            </a:extLst>
          </p:cNvPr>
          <p:cNvPicPr>
            <a:picLocks noGrp="1"/>
          </p:cNvPicPr>
          <p:nvPr>
            <p:ph idx="1"/>
          </p:nvPr>
        </p:nvPicPr>
        <p:blipFill>
          <a:blip r:embed="rId2"/>
          <a:stretch>
            <a:fillRect/>
          </a:stretch>
        </p:blipFill>
        <p:spPr>
          <a:xfrm>
            <a:off x="899592" y="1556792"/>
            <a:ext cx="3268266" cy="4357688"/>
          </a:xfrm>
          <a:prstGeom prst="rect">
            <a:avLst/>
          </a:prstGeom>
        </p:spPr>
      </p:pic>
      <p:sp>
        <p:nvSpPr>
          <p:cNvPr id="7" name="Rectangle 6">
            <a:extLst>
              <a:ext uri="{FF2B5EF4-FFF2-40B4-BE49-F238E27FC236}">
                <a16:creationId xmlns:a16="http://schemas.microsoft.com/office/drawing/2014/main" id="{16D8A3E9-6915-41C5-B763-745A44E513C9}"/>
              </a:ext>
            </a:extLst>
          </p:cNvPr>
          <p:cNvSpPr/>
          <p:nvPr/>
        </p:nvSpPr>
        <p:spPr>
          <a:xfrm>
            <a:off x="4194854" y="1484784"/>
            <a:ext cx="4572000" cy="4801314"/>
          </a:xfrm>
          <a:prstGeom prst="rect">
            <a:avLst/>
          </a:prstGeom>
        </p:spPr>
        <p:txBody>
          <a:bodyPr>
            <a:spAutoFit/>
          </a:bodyPr>
          <a:lstStyle/>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The Inventory Inquiry screen allows you to review detailed information about an item including extended descriptions and stock on hand levels.</a:t>
            </a:r>
          </a:p>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 </a:t>
            </a:r>
          </a:p>
          <a:p>
            <a:pPr marL="342900" lvl="0" indent="-342900">
              <a:spcAft>
                <a:spcPts val="0"/>
              </a:spcAft>
              <a:buFont typeface="Symbol" panose="05050102010706020507" pitchFamily="18" charset="2"/>
              <a:buChar char=""/>
            </a:pPr>
            <a:r>
              <a:rPr lang="en-AU" dirty="0">
                <a:latin typeface="Calibri" panose="020F0502020204030204" pitchFamily="34" charset="0"/>
                <a:ea typeface="MS Mincho" panose="02020609040205080304" pitchFamily="49" charset="-128"/>
                <a:cs typeface="Times New Roman" panose="02020603050405020304" pitchFamily="18" charset="0"/>
              </a:rPr>
              <a:t>Enter the Item Number that you are inquiring about</a:t>
            </a:r>
          </a:p>
          <a:p>
            <a:pPr marL="342900" lvl="0" indent="-342900">
              <a:spcAft>
                <a:spcPts val="0"/>
              </a:spcAft>
              <a:buFont typeface="Symbol" panose="05050102010706020507" pitchFamily="18" charset="2"/>
              <a:buChar char=""/>
            </a:pPr>
            <a:r>
              <a:rPr lang="en-AU" dirty="0">
                <a:latin typeface="Calibri" panose="020F0502020204030204" pitchFamily="34" charset="0"/>
                <a:ea typeface="MS Mincho" panose="02020609040205080304" pitchFamily="49" charset="-128"/>
                <a:cs typeface="Times New Roman" panose="02020603050405020304" pitchFamily="18" charset="0"/>
              </a:rPr>
              <a:t>You can scan an item barcode if available</a:t>
            </a:r>
          </a:p>
          <a:p>
            <a:pPr marL="342900" lvl="0" indent="-342900">
              <a:spcAft>
                <a:spcPts val="0"/>
              </a:spcAft>
              <a:buFont typeface="Symbol" panose="05050102010706020507" pitchFamily="18" charset="2"/>
              <a:buChar char=""/>
            </a:pPr>
            <a:r>
              <a:rPr lang="en-AU" dirty="0">
                <a:latin typeface="Calibri" panose="020F0502020204030204" pitchFamily="34" charset="0"/>
                <a:ea typeface="MS Mincho" panose="02020609040205080304" pitchFamily="49" charset="-128"/>
                <a:cs typeface="Times New Roman" panose="02020603050405020304" pitchFamily="18" charset="0"/>
              </a:rPr>
              <a:t>You can also access the Item Search screen by clicking on the Magnifying Glass icon next to the item number field.</a:t>
            </a:r>
          </a:p>
          <a:p>
            <a:pPr marL="342900" lvl="0" indent="-342900">
              <a:spcAft>
                <a:spcPts val="0"/>
              </a:spcAft>
              <a:buFont typeface="Symbol" panose="05050102010706020507" pitchFamily="18" charset="2"/>
              <a:buChar char=""/>
            </a:pPr>
            <a:r>
              <a:rPr lang="en-AU" dirty="0">
                <a:latin typeface="Calibri" panose="020F0502020204030204" pitchFamily="34" charset="0"/>
                <a:ea typeface="MS Mincho" panose="02020609040205080304" pitchFamily="49" charset="-128"/>
                <a:cs typeface="Times New Roman" panose="02020603050405020304" pitchFamily="18" charset="0"/>
              </a:rPr>
              <a:t>Click the search button on the device keyboard to execute a search.</a:t>
            </a:r>
          </a:p>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 </a:t>
            </a:r>
          </a:p>
          <a:p>
            <a:r>
              <a:rPr lang="en-AU" dirty="0">
                <a:latin typeface="Calibri" panose="020F0502020204030204" pitchFamily="34" charset="0"/>
                <a:ea typeface="MS Mincho" panose="02020609040205080304" pitchFamily="49" charset="-128"/>
                <a:cs typeface="Times New Roman" panose="02020603050405020304" pitchFamily="18" charset="0"/>
              </a:rPr>
              <a:t>The application will use your default branch automatically. You can override the branch if required.</a:t>
            </a:r>
            <a:endParaRPr lang="en-AU" dirty="0"/>
          </a:p>
        </p:txBody>
      </p:sp>
      <p:pic>
        <p:nvPicPr>
          <p:cNvPr id="8" name="Picture 7">
            <a:extLst>
              <a:ext uri="{FF2B5EF4-FFF2-40B4-BE49-F238E27FC236}">
                <a16:creationId xmlns:a16="http://schemas.microsoft.com/office/drawing/2014/main" id="{4B0A7239-C348-46B8-9D3E-12BFFA3FDD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7" y="116632"/>
            <a:ext cx="2642540" cy="462749"/>
          </a:xfrm>
          <a:prstGeom prst="rect">
            <a:avLst/>
          </a:prstGeom>
        </p:spPr>
      </p:pic>
    </p:spTree>
    <p:extLst>
      <p:ext uri="{BB962C8B-B14F-4D97-AF65-F5344CB8AC3E}">
        <p14:creationId xmlns:p14="http://schemas.microsoft.com/office/powerpoint/2010/main" val="3934636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12A89-C306-4E32-8B19-2DAC3E0E4946}"/>
              </a:ext>
            </a:extLst>
          </p:cNvPr>
          <p:cNvSpPr>
            <a:spLocks noGrp="1"/>
          </p:cNvSpPr>
          <p:nvPr>
            <p:ph type="title"/>
          </p:nvPr>
        </p:nvSpPr>
        <p:spPr/>
        <p:txBody>
          <a:bodyPr/>
          <a:lstStyle/>
          <a:p>
            <a:r>
              <a:rPr lang="en-AU" dirty="0"/>
              <a:t>Inventory Inquiry </a:t>
            </a:r>
            <a:r>
              <a:rPr lang="en-AU" dirty="0" err="1"/>
              <a:t>cont</a:t>
            </a:r>
            <a:r>
              <a:rPr lang="en-AU" dirty="0"/>
              <a:t>…</a:t>
            </a:r>
          </a:p>
        </p:txBody>
      </p:sp>
      <p:sp>
        <p:nvSpPr>
          <p:cNvPr id="4" name="Footer Placeholder 3">
            <a:extLst>
              <a:ext uri="{FF2B5EF4-FFF2-40B4-BE49-F238E27FC236}">
                <a16:creationId xmlns:a16="http://schemas.microsoft.com/office/drawing/2014/main" id="{27B7AAF1-176B-4A68-B105-A084F3B7C34A}"/>
              </a:ext>
            </a:extLst>
          </p:cNvPr>
          <p:cNvSpPr>
            <a:spLocks noGrp="1"/>
          </p:cNvSpPr>
          <p:nvPr>
            <p:ph type="ftr" sz="quarter" idx="11"/>
          </p:nvPr>
        </p:nvSpPr>
        <p:spPr/>
        <p:txBody>
          <a:bodyPr/>
          <a:lstStyle/>
          <a:p>
            <a:r>
              <a:rPr lang="en-AU" dirty="0"/>
              <a:t>Copyright © 2019 - Rinami Pty Ltd</a:t>
            </a:r>
            <a:endParaRPr lang="en-US" dirty="0"/>
          </a:p>
        </p:txBody>
      </p:sp>
      <p:pic>
        <p:nvPicPr>
          <p:cNvPr id="5" name="Content Placeholder 4">
            <a:extLst>
              <a:ext uri="{FF2B5EF4-FFF2-40B4-BE49-F238E27FC236}">
                <a16:creationId xmlns:a16="http://schemas.microsoft.com/office/drawing/2014/main" id="{5A9432B0-1E96-46F4-B0DA-FE58531305E4}"/>
              </a:ext>
            </a:extLst>
          </p:cNvPr>
          <p:cNvPicPr>
            <a:picLocks noGrp="1"/>
          </p:cNvPicPr>
          <p:nvPr>
            <p:ph idx="1"/>
          </p:nvPr>
        </p:nvPicPr>
        <p:blipFill>
          <a:blip r:embed="rId2"/>
          <a:stretch>
            <a:fillRect/>
          </a:stretch>
        </p:blipFill>
        <p:spPr>
          <a:xfrm>
            <a:off x="899592" y="1484784"/>
            <a:ext cx="3268266" cy="4357688"/>
          </a:xfrm>
          <a:prstGeom prst="rect">
            <a:avLst/>
          </a:prstGeom>
        </p:spPr>
      </p:pic>
      <p:sp>
        <p:nvSpPr>
          <p:cNvPr id="12" name="Rectangle 11">
            <a:extLst>
              <a:ext uri="{FF2B5EF4-FFF2-40B4-BE49-F238E27FC236}">
                <a16:creationId xmlns:a16="http://schemas.microsoft.com/office/drawing/2014/main" id="{75C06EC9-613B-42D2-8CE5-54E156D18928}"/>
              </a:ext>
            </a:extLst>
          </p:cNvPr>
          <p:cNvSpPr/>
          <p:nvPr/>
        </p:nvSpPr>
        <p:spPr>
          <a:xfrm>
            <a:off x="4167858" y="1415029"/>
            <a:ext cx="4499884" cy="4247317"/>
          </a:xfrm>
          <a:prstGeom prst="rect">
            <a:avLst/>
          </a:prstGeom>
        </p:spPr>
        <p:txBody>
          <a:bodyPr wrap="square">
            <a:spAutoFit/>
          </a:bodyPr>
          <a:lstStyle/>
          <a:p>
            <a:r>
              <a:rPr lang="en-AU" dirty="0">
                <a:latin typeface="Calibri" panose="020F0502020204030204" pitchFamily="34" charset="0"/>
                <a:ea typeface="MS Mincho" panose="02020609040205080304" pitchFamily="49" charset="-128"/>
                <a:cs typeface="Times New Roman" panose="02020603050405020304" pitchFamily="18" charset="0"/>
              </a:rPr>
              <a:t>The </a:t>
            </a:r>
            <a:r>
              <a:rPr lang="en-AU" b="1" dirty="0">
                <a:latin typeface="Calibri" panose="020F0502020204030204" pitchFamily="34" charset="0"/>
                <a:ea typeface="MS Mincho" panose="02020609040205080304" pitchFamily="49" charset="-128"/>
                <a:cs typeface="Times New Roman" panose="02020603050405020304" pitchFamily="18" charset="0"/>
              </a:rPr>
              <a:t>TOTAL ON HAND</a:t>
            </a:r>
            <a:r>
              <a:rPr lang="en-AU" dirty="0">
                <a:latin typeface="Calibri" panose="020F0502020204030204" pitchFamily="34" charset="0"/>
                <a:ea typeface="MS Mincho" panose="02020609040205080304" pitchFamily="49" charset="-128"/>
                <a:cs typeface="Times New Roman" panose="02020603050405020304" pitchFamily="18" charset="0"/>
              </a:rPr>
              <a:t> panel displays the total stock on hand in the title along with the stock level at each location within the branch. Select a location to update the </a:t>
            </a:r>
            <a:r>
              <a:rPr lang="en-AU" b="1" dirty="0">
                <a:latin typeface="Calibri" panose="020F0502020204030204" pitchFamily="34" charset="0"/>
                <a:ea typeface="MS Mincho" panose="02020609040205080304" pitchFamily="49" charset="-128"/>
                <a:cs typeface="Times New Roman" panose="02020603050405020304" pitchFamily="18" charset="0"/>
              </a:rPr>
              <a:t>ITEM BALANCE DETAILS</a:t>
            </a:r>
            <a:r>
              <a:rPr lang="en-AU" dirty="0">
                <a:latin typeface="Calibri" panose="020F0502020204030204" pitchFamily="34" charset="0"/>
                <a:ea typeface="MS Mincho" panose="02020609040205080304" pitchFamily="49" charset="-128"/>
                <a:cs typeface="Times New Roman" panose="02020603050405020304" pitchFamily="18" charset="0"/>
              </a:rPr>
              <a:t> section with the detailed information for the location.</a:t>
            </a:r>
          </a:p>
          <a:p>
            <a:endParaRPr lang="en-AU" dirty="0">
              <a:latin typeface="Calibri" panose="020F0502020204030204" pitchFamily="34" charset="0"/>
              <a:ea typeface="MS Mincho" panose="02020609040205080304" pitchFamily="49" charset="-128"/>
              <a:cs typeface="Times New Roman" panose="02020603050405020304" pitchFamily="18" charset="0"/>
            </a:endParaRPr>
          </a:p>
          <a:p>
            <a:r>
              <a:rPr lang="en-AU" dirty="0">
                <a:latin typeface="Calibri" panose="020F0502020204030204" pitchFamily="34" charset="0"/>
                <a:ea typeface="MS Mincho" panose="02020609040205080304" pitchFamily="49" charset="-128"/>
                <a:cs typeface="Times New Roman" panose="02020603050405020304" pitchFamily="18" charset="0"/>
              </a:rPr>
              <a:t>The </a:t>
            </a:r>
            <a:r>
              <a:rPr lang="en-AU" b="1" dirty="0">
                <a:latin typeface="Calibri" panose="020F0502020204030204" pitchFamily="34" charset="0"/>
                <a:ea typeface="MS Mincho" panose="02020609040205080304" pitchFamily="49" charset="-128"/>
                <a:cs typeface="Times New Roman" panose="02020603050405020304" pitchFamily="18" charset="0"/>
              </a:rPr>
              <a:t>ATTACHMENTS</a:t>
            </a:r>
            <a:r>
              <a:rPr lang="en-AU" dirty="0">
                <a:latin typeface="Calibri" panose="020F0502020204030204" pitchFamily="34" charset="0"/>
                <a:ea typeface="MS Mincho" panose="02020609040205080304" pitchFamily="49" charset="-128"/>
                <a:cs typeface="Times New Roman" panose="02020603050405020304" pitchFamily="18" charset="0"/>
              </a:rPr>
              <a:t> panel on in the Lower Left allows you to view any attachments associated with this item.</a:t>
            </a:r>
          </a:p>
          <a:p>
            <a:endParaRPr lang="en-AU" dirty="0">
              <a:latin typeface="Calibri" panose="020F0502020204030204" pitchFamily="34" charset="0"/>
              <a:ea typeface="MS Mincho" panose="02020609040205080304" pitchFamily="49" charset="-128"/>
              <a:cs typeface="Times New Roman" panose="02020603050405020304" pitchFamily="18" charset="0"/>
            </a:endParaRPr>
          </a:p>
          <a:p>
            <a:r>
              <a:rPr lang="en-AU" dirty="0"/>
              <a:t>The </a:t>
            </a:r>
            <a:r>
              <a:rPr lang="en-AU" b="1" dirty="0"/>
              <a:t>TRANSFER</a:t>
            </a:r>
            <a:r>
              <a:rPr lang="en-AU" dirty="0"/>
              <a:t> shortcut at the bottom of the page allows you to navigate straight to the Inventory Transfer screen with the relevant details automatically populated.</a:t>
            </a:r>
          </a:p>
        </p:txBody>
      </p:sp>
      <p:pic>
        <p:nvPicPr>
          <p:cNvPr id="7" name="Picture 6">
            <a:extLst>
              <a:ext uri="{FF2B5EF4-FFF2-40B4-BE49-F238E27FC236}">
                <a16:creationId xmlns:a16="http://schemas.microsoft.com/office/drawing/2014/main" id="{3AC6C8A3-A9A8-46C9-BE1C-4027B6543F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7" y="116632"/>
            <a:ext cx="2642540" cy="462749"/>
          </a:xfrm>
          <a:prstGeom prst="rect">
            <a:avLst/>
          </a:prstGeom>
        </p:spPr>
      </p:pic>
    </p:spTree>
    <p:extLst>
      <p:ext uri="{BB962C8B-B14F-4D97-AF65-F5344CB8AC3E}">
        <p14:creationId xmlns:p14="http://schemas.microsoft.com/office/powerpoint/2010/main" val="2285959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C95F-9EFC-4864-A20A-D6AC2F373CC6}"/>
              </a:ext>
            </a:extLst>
          </p:cNvPr>
          <p:cNvSpPr>
            <a:spLocks noGrp="1"/>
          </p:cNvSpPr>
          <p:nvPr>
            <p:ph type="title"/>
          </p:nvPr>
        </p:nvSpPr>
        <p:spPr/>
        <p:txBody>
          <a:bodyPr/>
          <a:lstStyle/>
          <a:p>
            <a:r>
              <a:rPr lang="en-AU" dirty="0"/>
              <a:t>Item Search</a:t>
            </a:r>
          </a:p>
        </p:txBody>
      </p:sp>
      <p:sp>
        <p:nvSpPr>
          <p:cNvPr id="4" name="Footer Placeholder 3">
            <a:extLst>
              <a:ext uri="{FF2B5EF4-FFF2-40B4-BE49-F238E27FC236}">
                <a16:creationId xmlns:a16="http://schemas.microsoft.com/office/drawing/2014/main" id="{55DEC60E-22B0-4AF8-A503-32212A5E8476}"/>
              </a:ext>
            </a:extLst>
          </p:cNvPr>
          <p:cNvSpPr>
            <a:spLocks noGrp="1"/>
          </p:cNvSpPr>
          <p:nvPr>
            <p:ph type="ftr" sz="quarter" idx="11"/>
          </p:nvPr>
        </p:nvSpPr>
        <p:spPr/>
        <p:txBody>
          <a:bodyPr/>
          <a:lstStyle/>
          <a:p>
            <a:r>
              <a:rPr lang="en-AU" dirty="0"/>
              <a:t>Copyright © 2019 - Rinami Pty Ltd</a:t>
            </a:r>
            <a:endParaRPr lang="en-US" dirty="0"/>
          </a:p>
        </p:txBody>
      </p:sp>
      <p:pic>
        <p:nvPicPr>
          <p:cNvPr id="5" name="Content Placeholder 4">
            <a:extLst>
              <a:ext uri="{FF2B5EF4-FFF2-40B4-BE49-F238E27FC236}">
                <a16:creationId xmlns:a16="http://schemas.microsoft.com/office/drawing/2014/main" id="{221FBE8F-CB96-4BDE-B51B-3136A8F347D0}"/>
              </a:ext>
            </a:extLst>
          </p:cNvPr>
          <p:cNvPicPr>
            <a:picLocks noGrp="1"/>
          </p:cNvPicPr>
          <p:nvPr>
            <p:ph idx="1"/>
          </p:nvPr>
        </p:nvPicPr>
        <p:blipFill>
          <a:blip r:embed="rId2"/>
          <a:stretch>
            <a:fillRect/>
          </a:stretch>
        </p:blipFill>
        <p:spPr>
          <a:xfrm>
            <a:off x="828256" y="1556792"/>
            <a:ext cx="3268266" cy="4357688"/>
          </a:xfrm>
          <a:prstGeom prst="rect">
            <a:avLst/>
          </a:prstGeom>
        </p:spPr>
      </p:pic>
      <p:sp>
        <p:nvSpPr>
          <p:cNvPr id="6" name="Rectangle 5">
            <a:extLst>
              <a:ext uri="{FF2B5EF4-FFF2-40B4-BE49-F238E27FC236}">
                <a16:creationId xmlns:a16="http://schemas.microsoft.com/office/drawing/2014/main" id="{AB81C435-A287-42F5-B387-A0761BAD8847}"/>
              </a:ext>
            </a:extLst>
          </p:cNvPr>
          <p:cNvSpPr/>
          <p:nvPr/>
        </p:nvSpPr>
        <p:spPr>
          <a:xfrm>
            <a:off x="4096522" y="1484784"/>
            <a:ext cx="4075878" cy="2862322"/>
          </a:xfrm>
          <a:prstGeom prst="rect">
            <a:avLst/>
          </a:prstGeom>
        </p:spPr>
        <p:txBody>
          <a:bodyPr wrap="square">
            <a:spAutoFit/>
          </a:bodyPr>
          <a:lstStyle/>
          <a:p>
            <a:r>
              <a:rPr lang="en-AU" dirty="0"/>
              <a:t>The Item Search screen helps you to find items in your branch.</a:t>
            </a:r>
          </a:p>
          <a:p>
            <a:endParaRPr lang="en-AU" dirty="0"/>
          </a:p>
          <a:p>
            <a:r>
              <a:rPr lang="en-AU" dirty="0"/>
              <a:t>The Item Search screen is accessible through the Magnifier icon as found next to Item Number fields in the application.</a:t>
            </a:r>
          </a:p>
          <a:p>
            <a:endParaRPr lang="en-AU" dirty="0"/>
          </a:p>
          <a:p>
            <a:r>
              <a:rPr lang="en-AU" dirty="0"/>
              <a:t>The Search Term is a contains style string search across the Item Master/branch fields as specified.</a:t>
            </a:r>
          </a:p>
        </p:txBody>
      </p:sp>
      <p:pic>
        <p:nvPicPr>
          <p:cNvPr id="8" name="Picture 7">
            <a:extLst>
              <a:ext uri="{FF2B5EF4-FFF2-40B4-BE49-F238E27FC236}">
                <a16:creationId xmlns:a16="http://schemas.microsoft.com/office/drawing/2014/main" id="{5470E906-ED67-4C33-B61F-3254A74D07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7" y="116632"/>
            <a:ext cx="2642540" cy="462749"/>
          </a:xfrm>
          <a:prstGeom prst="rect">
            <a:avLst/>
          </a:prstGeom>
        </p:spPr>
      </p:pic>
    </p:spTree>
    <p:extLst>
      <p:ext uri="{BB962C8B-B14F-4D97-AF65-F5344CB8AC3E}">
        <p14:creationId xmlns:p14="http://schemas.microsoft.com/office/powerpoint/2010/main" val="2347880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20108-6D88-420F-A57B-2C4CED109655}"/>
              </a:ext>
            </a:extLst>
          </p:cNvPr>
          <p:cNvSpPr>
            <a:spLocks noGrp="1"/>
          </p:cNvSpPr>
          <p:nvPr>
            <p:ph type="title"/>
          </p:nvPr>
        </p:nvSpPr>
        <p:spPr/>
        <p:txBody>
          <a:bodyPr/>
          <a:lstStyle/>
          <a:p>
            <a:r>
              <a:rPr lang="en-AU" dirty="0"/>
              <a:t>Item Search </a:t>
            </a:r>
            <a:r>
              <a:rPr lang="en-AU" dirty="0" err="1"/>
              <a:t>cont</a:t>
            </a:r>
            <a:r>
              <a:rPr lang="en-AU" dirty="0"/>
              <a:t>…</a:t>
            </a:r>
          </a:p>
        </p:txBody>
      </p:sp>
      <p:sp>
        <p:nvSpPr>
          <p:cNvPr id="3" name="Content Placeholder 2">
            <a:extLst>
              <a:ext uri="{FF2B5EF4-FFF2-40B4-BE49-F238E27FC236}">
                <a16:creationId xmlns:a16="http://schemas.microsoft.com/office/drawing/2014/main" id="{00685B97-3D1E-40D3-A68A-8F248FDD82A0}"/>
              </a:ext>
            </a:extLst>
          </p:cNvPr>
          <p:cNvSpPr>
            <a:spLocks noGrp="1"/>
          </p:cNvSpPr>
          <p:nvPr>
            <p:ph idx="1"/>
          </p:nvPr>
        </p:nvSpPr>
        <p:spPr>
          <a:xfrm>
            <a:off x="4100139" y="1510743"/>
            <a:ext cx="4218256" cy="4358352"/>
          </a:xfrm>
        </p:spPr>
        <p:txBody>
          <a:bodyPr/>
          <a:lstStyle/>
          <a:p>
            <a:r>
              <a:rPr lang="en-AU" dirty="0"/>
              <a:t>The advanced filters allow the user to combine up to 3x AND conditions for the search as well as searching on specific required Category Codes.</a:t>
            </a:r>
          </a:p>
          <a:p>
            <a:r>
              <a:rPr lang="en-AU" dirty="0"/>
              <a:t>2x Category Code fields have been provided.</a:t>
            </a:r>
          </a:p>
          <a:p>
            <a:endParaRPr lang="en-AU" dirty="0"/>
          </a:p>
        </p:txBody>
      </p:sp>
      <p:sp>
        <p:nvSpPr>
          <p:cNvPr id="4" name="Footer Placeholder 3">
            <a:extLst>
              <a:ext uri="{FF2B5EF4-FFF2-40B4-BE49-F238E27FC236}">
                <a16:creationId xmlns:a16="http://schemas.microsoft.com/office/drawing/2014/main" id="{6A2C5C48-89BA-473F-972E-6AB59F151352}"/>
              </a:ext>
            </a:extLst>
          </p:cNvPr>
          <p:cNvSpPr>
            <a:spLocks noGrp="1"/>
          </p:cNvSpPr>
          <p:nvPr>
            <p:ph type="ftr" sz="quarter" idx="11"/>
          </p:nvPr>
        </p:nvSpPr>
        <p:spPr/>
        <p:txBody>
          <a:bodyPr/>
          <a:lstStyle/>
          <a:p>
            <a:r>
              <a:rPr lang="en-AU" dirty="0"/>
              <a:t>Copyright © 2019 - Rinami Pty Ltd</a:t>
            </a:r>
            <a:endParaRPr lang="en-US" dirty="0"/>
          </a:p>
        </p:txBody>
      </p:sp>
      <p:pic>
        <p:nvPicPr>
          <p:cNvPr id="5" name="Picture 4">
            <a:extLst>
              <a:ext uri="{FF2B5EF4-FFF2-40B4-BE49-F238E27FC236}">
                <a16:creationId xmlns:a16="http://schemas.microsoft.com/office/drawing/2014/main" id="{1A166D90-AB69-45A8-A2B6-A932A0C6093D}"/>
              </a:ext>
            </a:extLst>
          </p:cNvPr>
          <p:cNvPicPr/>
          <p:nvPr/>
        </p:nvPicPr>
        <p:blipFill>
          <a:blip r:embed="rId2"/>
          <a:stretch>
            <a:fillRect/>
          </a:stretch>
        </p:blipFill>
        <p:spPr>
          <a:xfrm>
            <a:off x="822959" y="1510743"/>
            <a:ext cx="3195742" cy="4389175"/>
          </a:xfrm>
          <a:prstGeom prst="rect">
            <a:avLst/>
          </a:prstGeom>
        </p:spPr>
      </p:pic>
      <p:pic>
        <p:nvPicPr>
          <p:cNvPr id="7" name="Picture 6">
            <a:extLst>
              <a:ext uri="{FF2B5EF4-FFF2-40B4-BE49-F238E27FC236}">
                <a16:creationId xmlns:a16="http://schemas.microsoft.com/office/drawing/2014/main" id="{317A5FC3-D838-4DF8-89AF-467A63B6DD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7" y="116632"/>
            <a:ext cx="2642540" cy="462749"/>
          </a:xfrm>
          <a:prstGeom prst="rect">
            <a:avLst/>
          </a:prstGeom>
        </p:spPr>
      </p:pic>
    </p:spTree>
    <p:extLst>
      <p:ext uri="{BB962C8B-B14F-4D97-AF65-F5344CB8AC3E}">
        <p14:creationId xmlns:p14="http://schemas.microsoft.com/office/powerpoint/2010/main" val="847766374"/>
      </p:ext>
    </p:extLst>
  </p:cSld>
  <p:clrMapOvr>
    <a:masterClrMapping/>
  </p:clrMapOvr>
</p:sld>
</file>

<file path=ppt/theme/theme1.xml><?xml version="1.0" encoding="utf-8"?>
<a:theme xmlns:a="http://schemas.openxmlformats.org/drawingml/2006/main" name="Retrospect">
  <a:themeElements>
    <a:clrScheme name="Rinami">
      <a:dk1>
        <a:sysClr val="windowText" lastClr="000000"/>
      </a:dk1>
      <a:lt1>
        <a:sysClr val="window" lastClr="FFFFFF"/>
      </a:lt1>
      <a:dk2>
        <a:srgbClr val="344068"/>
      </a:dk2>
      <a:lt2>
        <a:srgbClr val="D9E0E6"/>
      </a:lt2>
      <a:accent1>
        <a:srgbClr val="57B2BB"/>
      </a:accent1>
      <a:accent2>
        <a:srgbClr val="0A4852"/>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resentation.potx" id="{AF4DCA60-35CC-4CA3-B081-D004301EEE0E}" vid="{FF03892D-EA89-4A04-BC47-3A4F61C9D4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dentifier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Rinami Document" ma:contentTypeID="0x010100CD0B8085FD18E94DAD35E5A577B66C12003118B40420BF6647AD287E5D8616B0C4" ma:contentTypeVersion="10" ma:contentTypeDescription="Rinami Document Type" ma:contentTypeScope="" ma:versionID="1da8e991e18859015d507f6d7ceb2b4d">
  <xsd:schema xmlns:xsd="http://www.w3.org/2001/XMLSchema" xmlns:xs="http://www.w3.org/2001/XMLSchema" xmlns:p="http://schemas.microsoft.com/office/2006/metadata/properties" xmlns:ns2="d1afabf9-33b0-470f-8733-862bd2f68943" xmlns:ns3="http://schemas.microsoft.com/sharepoint/v3/fields" xmlns:ns4="bb89efd7-62be-4b80-bc4b-1fd1c2609a35" targetNamespace="http://schemas.microsoft.com/office/2006/metadata/properties" ma:root="true" ma:fieldsID="0ec70235cef814f8da7df63198b94bb6" ns2:_="" ns3:_="" ns4:_="">
    <xsd:import namespace="d1afabf9-33b0-470f-8733-862bd2f68943"/>
    <xsd:import namespace="http://schemas.microsoft.com/sharepoint/v3/fields"/>
    <xsd:import namespace="bb89efd7-62be-4b80-bc4b-1fd1c2609a35"/>
    <xsd:element name="properties">
      <xsd:complexType>
        <xsd:sequence>
          <xsd:element name="documentManagement">
            <xsd:complexType>
              <xsd:all>
                <xsd:element ref="ns2:SharedWithUsers" minOccurs="0"/>
                <xsd:element ref="ns2:SharedWithDetails" minOccurs="0"/>
                <xsd:element ref="ns3:_Identifier"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afabf9-33b0-470f-8733-862bd2f6894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Identifier" ma:index="10" nillable="true" ma:displayName="Resource Identifier" ma:description="An identifying string or number, usually conforming to a formal identification system" ma:internalName="_Identifier">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b89efd7-62be-4b80-bc4b-1fd1c2609a35"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6BF7CA-0C1A-40D1-98AF-BE0F40BAC177}">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bb89efd7-62be-4b80-bc4b-1fd1c2609a35"/>
    <ds:schemaRef ds:uri="http://purl.org/dc/elements/1.1/"/>
    <ds:schemaRef ds:uri="http://schemas.microsoft.com/sharepoint/v3/fields"/>
    <ds:schemaRef ds:uri="d1afabf9-33b0-470f-8733-862bd2f68943"/>
    <ds:schemaRef ds:uri="http://www.w3.org/XML/1998/namespace"/>
  </ds:schemaRefs>
</ds:datastoreItem>
</file>

<file path=customXml/itemProps2.xml><?xml version="1.0" encoding="utf-8"?>
<ds:datastoreItem xmlns:ds="http://schemas.openxmlformats.org/officeDocument/2006/customXml" ds:itemID="{CA9DA78B-798E-4F04-91C2-72D1F4F53DAE}">
  <ds:schemaRefs>
    <ds:schemaRef ds:uri="http://schemas.microsoft.com/sharepoint/v3/contenttype/forms"/>
  </ds:schemaRefs>
</ds:datastoreItem>
</file>

<file path=customXml/itemProps3.xml><?xml version="1.0" encoding="utf-8"?>
<ds:datastoreItem xmlns:ds="http://schemas.openxmlformats.org/officeDocument/2006/customXml" ds:itemID="{9E33FCDF-3059-4693-9B82-8F85A0AC3B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afabf9-33b0-470f-8733-862bd2f68943"/>
    <ds:schemaRef ds:uri="http://schemas.microsoft.com/sharepoint/v3/fields"/>
    <ds:schemaRef ds:uri="bb89efd7-62be-4b80-bc4b-1fd1c2609a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Template>
  <TotalTime>0</TotalTime>
  <Words>1516</Words>
  <Application>Microsoft Office PowerPoint</Application>
  <PresentationFormat>On-screen Show (4:3)</PresentationFormat>
  <Paragraphs>163</Paragraphs>
  <Slides>19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Calibri</vt:lpstr>
      <vt:lpstr>Calibri Light</vt:lpstr>
      <vt:lpstr>Symbol</vt:lpstr>
      <vt:lpstr>Wingdings</vt:lpstr>
      <vt:lpstr>Retrospect</vt:lpstr>
      <vt:lpstr>Cantara Storeroom Mobile Application</vt:lpstr>
      <vt:lpstr>PowerPoint Presentation</vt:lpstr>
      <vt:lpstr>Solution Overview</vt:lpstr>
      <vt:lpstr>Rinami and DXC Red Rock</vt:lpstr>
      <vt:lpstr>Main Menu</vt:lpstr>
      <vt:lpstr>Inventory Inquiry</vt:lpstr>
      <vt:lpstr>Inventory Inquiry cont…</vt:lpstr>
      <vt:lpstr>Item Search</vt:lpstr>
      <vt:lpstr>Item Search cont…</vt:lpstr>
      <vt:lpstr>Inventory Transfer</vt:lpstr>
      <vt:lpstr>Inventory Transfer cont…</vt:lpstr>
      <vt:lpstr>Inventory Issue</vt:lpstr>
      <vt:lpstr>Work Order Issue</vt:lpstr>
      <vt:lpstr>Work Order Issue cont…</vt:lpstr>
      <vt:lpstr>Purchase Order Receipt</vt:lpstr>
      <vt:lpstr>Label Printing</vt:lpstr>
      <vt:lpstr>Equipment Information</vt:lpstr>
      <vt:lpstr>Cycle Count</vt:lpstr>
      <vt:lpstr>Cycle Count cont...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2016-01-17T10:17:52Z</dcterms:created>
  <dcterms:modified xsi:type="dcterms:W3CDTF">2019-05-21T03:58:23Z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TC101671239990</vt:lpwstr>
  </property>
  <property fmtid="{D5CDD505-2E9C-101B-9397-08002B2CF9AE}" pid="3" name="ContentTypeId">
    <vt:lpwstr>0x010100CD0B8085FD18E94DAD35E5A577B66C12003118B40420BF6647AD287E5D8616B0C4</vt:lpwstr>
  </property>
</Properties>
</file>