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13" r:id="rId4"/>
  </p:sldMasterIdLst>
  <p:notesMasterIdLst>
    <p:notesMasterId r:id="rId31"/>
  </p:notesMasterIdLst>
  <p:handoutMasterIdLst>
    <p:handoutMasterId r:id="rId32"/>
  </p:handoutMasterIdLst>
  <p:sldIdLst>
    <p:sldId id="256" r:id="rId5"/>
    <p:sldId id="264" r:id="rId6"/>
    <p:sldId id="298" r:id="rId7"/>
    <p:sldId id="257" r:id="rId8"/>
    <p:sldId id="299"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8495"/>
    <a:srgbClr val="1E7180"/>
    <a:srgbClr val="145E6C"/>
    <a:srgbClr val="13515C"/>
    <a:srgbClr val="00B0F0"/>
    <a:srgbClr val="0000FF"/>
    <a:srgbClr val="008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7401F51-F92E-43C0-A1CC-2FC917E7A24F}" v="26" dt="2020-05-25T06:24:42.6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0" autoAdjust="0"/>
    <p:restoredTop sz="96473" autoAdjust="0"/>
  </p:normalViewPr>
  <p:slideViewPr>
    <p:cSldViewPr>
      <p:cViewPr varScale="1">
        <p:scale>
          <a:sx n="164" d="100"/>
          <a:sy n="164" d="100"/>
        </p:scale>
        <p:origin x="1674" y="1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E67E28-00A6-EB43-809C-BF3D6FF2AD0D}" type="datetimeFigureOut">
              <a:rPr lang="en-US" smtClean="0"/>
              <a:t>5/25/2020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E29985-9615-9E4B-8A8C-6DD7F5EE9BD8}" type="slidenum">
              <a:rPr lang="en-US" smtClean="0"/>
              <a:t>‹#›</a:t>
            </a:fld>
            <a:endParaRPr lang="en-US"/>
          </a:p>
        </p:txBody>
      </p:sp>
    </p:spTree>
    <p:extLst>
      <p:ext uri="{BB962C8B-B14F-4D97-AF65-F5344CB8AC3E}">
        <p14:creationId xmlns:p14="http://schemas.microsoft.com/office/powerpoint/2010/main" val="9334005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3842907C-D0AA-4C58-9F94-58B40AD65B29}" type="datetimeFigureOut">
              <a:rPr lang="en-US" smtClean="0"/>
              <a:pPr/>
              <a:t>5/25/2020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1D76769E-C829-4283-B80E-CB90D995C291}" type="slidenum">
              <a:rPr lang="en-US" smtClean="0"/>
              <a:pPr/>
              <a:t>‹#›</a:t>
            </a:fld>
            <a:endParaRPr lang="en-US"/>
          </a:p>
        </p:txBody>
      </p:sp>
    </p:spTree>
    <p:extLst>
      <p:ext uri="{BB962C8B-B14F-4D97-AF65-F5344CB8AC3E}">
        <p14:creationId xmlns:p14="http://schemas.microsoft.com/office/powerpoint/2010/main" val="2524736651"/>
      </p:ext>
    </p:extLst>
  </p:cSld>
  <p:clrMap bg1="lt1" tx1="dk1" bg2="lt2" tx2="dk2" accent1="accent1" accent2="accent2" accent3="accent3" accent4="accent4" accent5="accent5" accent6="accent6" hlink="hlink" folHlink="folHlink"/>
  <p:hf hdr="0" ftr="0" dt="0"/>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6769E-C829-4283-B80E-CB90D995C291}" type="slidenum">
              <a:rPr lang="en-US" smtClean="0"/>
              <a:pPr/>
              <a:t>1</a:t>
            </a:fld>
            <a:endParaRPr lang="en-US"/>
          </a:p>
        </p:txBody>
      </p:sp>
    </p:spTree>
    <p:extLst>
      <p:ext uri="{BB962C8B-B14F-4D97-AF65-F5344CB8AC3E}">
        <p14:creationId xmlns:p14="http://schemas.microsoft.com/office/powerpoint/2010/main" val="1312530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6769E-C829-4283-B80E-CB90D995C291}" type="slidenum">
              <a:rPr lang="en-US" smtClean="0"/>
              <a:pPr/>
              <a:t>3</a:t>
            </a:fld>
            <a:endParaRPr lang="en-US"/>
          </a:p>
        </p:txBody>
      </p:sp>
    </p:spTree>
    <p:extLst>
      <p:ext uri="{BB962C8B-B14F-4D97-AF65-F5344CB8AC3E}">
        <p14:creationId xmlns:p14="http://schemas.microsoft.com/office/powerpoint/2010/main" val="1001263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76769E-C829-4283-B80E-CB90D995C291}" type="slidenum">
              <a:rPr lang="en-US" smtClean="0"/>
              <a:pPr/>
              <a:t>4</a:t>
            </a:fld>
            <a:endParaRPr lang="en-US"/>
          </a:p>
        </p:txBody>
      </p:sp>
    </p:spTree>
    <p:extLst>
      <p:ext uri="{BB962C8B-B14F-4D97-AF65-F5344CB8AC3E}">
        <p14:creationId xmlns:p14="http://schemas.microsoft.com/office/powerpoint/2010/main" val="9695660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5/25/2020</a:t>
            </a:fld>
            <a:endParaRPr lang="en-US" dirty="0"/>
          </a:p>
        </p:txBody>
      </p:sp>
      <p:sp>
        <p:nvSpPr>
          <p:cNvPr id="5" name="Footer Placeholder 4"/>
          <p:cNvSpPr>
            <a:spLocks noGrp="1"/>
          </p:cNvSpPr>
          <p:nvPr>
            <p:ph type="ftr" sz="quarter" idx="11"/>
          </p:nvPr>
        </p:nvSpPr>
        <p:spPr/>
        <p:txBody>
          <a:bodyPr/>
          <a:lstStyle/>
          <a:p>
            <a:r>
              <a:rPr lang="en-AU" dirty="0">
                <a:solidFill>
                  <a:schemeClr val="accent1">
                    <a:tint val="20000"/>
                  </a:schemeClr>
                </a:solidFill>
              </a:rPr>
              <a:t>Copyright © 2016 - Rinami Pty Ltd</a:t>
            </a:r>
            <a:endParaRPr lang="en-US" dirty="0">
              <a:solidFill>
                <a:schemeClr val="accent1">
                  <a:tint val="20000"/>
                </a:schemeClr>
              </a:solidFill>
            </a:endParaRPr>
          </a:p>
        </p:txBody>
      </p:sp>
      <p:sp>
        <p:nvSpPr>
          <p:cNvPr id="6" name="Slide Number Placeholder 5"/>
          <p:cNvSpPr>
            <a:spLocks noGrp="1"/>
          </p:cNvSpPr>
          <p:nvPr>
            <p:ph type="sldNum" sz="quarter" idx="12"/>
          </p:nvPr>
        </p:nvSpPr>
        <p:spPr/>
        <p:txBody>
          <a:bodyPr/>
          <a:lstStyle/>
          <a:p>
            <a:fld id="{45292C34-3E5E-4BA5-AF54-F1601B144FB0}" type="slidenum">
              <a:rPr lang="en-US" smtClean="0"/>
              <a:pPr/>
              <a:t>‹#›</a:t>
            </a:fld>
            <a:endParaRPr lang="en-US" dirty="0">
              <a:solidFill>
                <a:srgbClr val="FFFFFF"/>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1705552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5/25/2020</a:t>
            </a:fld>
            <a:endParaRPr lang="en-US" dirty="0"/>
          </a:p>
        </p:txBody>
      </p:sp>
      <p:sp>
        <p:nvSpPr>
          <p:cNvPr id="5" name="Footer Placeholder 4"/>
          <p:cNvSpPr>
            <a:spLocks noGrp="1"/>
          </p:cNvSpPr>
          <p:nvPr>
            <p:ph type="ftr" sz="quarter" idx="11"/>
          </p:nvPr>
        </p:nvSpPr>
        <p:spPr/>
        <p:txBody>
          <a:bodyPr/>
          <a:lstStyle/>
          <a:p>
            <a:r>
              <a:rPr lang="en-AU" dirty="0"/>
              <a:t>Copyright © 2016 - Rinami Pty Ltd</a:t>
            </a:r>
            <a:endParaRPr lang="en-US" dirty="0"/>
          </a:p>
        </p:txBody>
      </p:sp>
      <p:sp>
        <p:nvSpPr>
          <p:cNvPr id="6" name="Slide Number Placeholder 5"/>
          <p:cNvSpPr>
            <a:spLocks noGrp="1"/>
          </p:cNvSpPr>
          <p:nvPr>
            <p:ph type="sldNum" sz="quarter" idx="12"/>
          </p:nvPr>
        </p:nvSpPr>
        <p:spPr/>
        <p:txBody>
          <a:bodyPr/>
          <a:lstStyle/>
          <a:p>
            <a:fld id="{45292C34-3E5E-4BA5-AF54-F1601B144FB0}" type="slidenum">
              <a:rPr lang="en-US" smtClean="0">
                <a:solidFill>
                  <a:schemeClr val="tx2">
                    <a:shade val="50000"/>
                  </a:schemeClr>
                </a:solidFill>
              </a:rPr>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1433054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2302"/>
            <a:ext cx="1971675"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2302"/>
            <a:ext cx="5800725"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5/25/2020</a:t>
            </a:fld>
            <a:endParaRPr lang="en-US" dirty="0"/>
          </a:p>
        </p:txBody>
      </p:sp>
      <p:sp>
        <p:nvSpPr>
          <p:cNvPr id="5" name="Footer Placeholder 4"/>
          <p:cNvSpPr>
            <a:spLocks noGrp="1"/>
          </p:cNvSpPr>
          <p:nvPr>
            <p:ph type="ftr" sz="quarter" idx="11"/>
          </p:nvPr>
        </p:nvSpPr>
        <p:spPr/>
        <p:txBody>
          <a:bodyPr/>
          <a:lstStyle/>
          <a:p>
            <a:r>
              <a:rPr lang="en-AU" dirty="0"/>
              <a:t>Copyright © 2016 - Rinami Pty Ltd</a:t>
            </a:r>
            <a:endParaRPr lang="en-US" dirty="0"/>
          </a:p>
        </p:txBody>
      </p:sp>
      <p:sp>
        <p:nvSpPr>
          <p:cNvPr id="6" name="Slide Number Placeholder 5"/>
          <p:cNvSpPr>
            <a:spLocks noGrp="1"/>
          </p:cNvSpPr>
          <p:nvPr>
            <p:ph type="sldNum" sz="quarter" idx="12"/>
          </p:nvPr>
        </p:nvSpPr>
        <p:spPr/>
        <p:txBody>
          <a:bodyPr/>
          <a:lstStyle/>
          <a:p>
            <a:fld id="{45292C34-3E5E-4BA5-AF54-F1601B144FB0}" type="slidenum">
              <a:rPr lang="en-US" smtClean="0">
                <a:solidFill>
                  <a:schemeClr val="tx2">
                    <a:shade val="50000"/>
                  </a:schemeClr>
                </a:solidFill>
              </a:rPr>
              <a:pPr/>
              <a:t>‹#›</a:t>
            </a:fld>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7877554" y="4731923"/>
            <a:ext cx="1801524" cy="469433"/>
          </a:xfrm>
          <a:prstGeom prst="rect">
            <a:avLst/>
          </a:prstGeom>
        </p:spPr>
      </p:pic>
    </p:spTree>
    <p:extLst>
      <p:ext uri="{BB962C8B-B14F-4D97-AF65-F5344CB8AC3E}">
        <p14:creationId xmlns:p14="http://schemas.microsoft.com/office/powerpoint/2010/main" val="13273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126171"/>
          </a:xfrm>
          <a:ln>
            <a:noFill/>
          </a:ln>
        </p:spPr>
        <p:txBody>
          <a:bodyPr/>
          <a:lstStyle/>
          <a:p>
            <a:r>
              <a:rPr lang="en-US"/>
              <a:t>Click to edit Master title style</a:t>
            </a:r>
            <a:endParaRPr lang="en-US" dirty="0"/>
          </a:p>
        </p:txBody>
      </p:sp>
      <p:sp>
        <p:nvSpPr>
          <p:cNvPr id="3" name="Content Placeholder 2"/>
          <p:cNvSpPr>
            <a:spLocks noGrp="1"/>
          </p:cNvSpPr>
          <p:nvPr>
            <p:ph idx="1"/>
          </p:nvPr>
        </p:nvSpPr>
        <p:spPr>
          <a:xfrm>
            <a:off x="822959" y="1510742"/>
            <a:ext cx="7543801" cy="43583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5/25/2020</a:t>
            </a:fld>
            <a:endParaRPr lang="en-US" dirty="0"/>
          </a:p>
        </p:txBody>
      </p:sp>
      <p:sp>
        <p:nvSpPr>
          <p:cNvPr id="5" name="Footer Placeholder 4"/>
          <p:cNvSpPr>
            <a:spLocks noGrp="1"/>
          </p:cNvSpPr>
          <p:nvPr>
            <p:ph type="ftr" sz="quarter" idx="11"/>
          </p:nvPr>
        </p:nvSpPr>
        <p:spPr/>
        <p:txBody>
          <a:bodyPr/>
          <a:lstStyle/>
          <a:p>
            <a:r>
              <a:rPr lang="en-AU" dirty="0"/>
              <a:t>Copyright © 2016 - Rinami Pty Ltd</a:t>
            </a:r>
            <a:endParaRPr lang="en-US" dirty="0"/>
          </a:p>
        </p:txBody>
      </p:sp>
      <p:sp>
        <p:nvSpPr>
          <p:cNvPr id="6" name="Slide Number Placeholder 5"/>
          <p:cNvSpPr>
            <a:spLocks noGrp="1"/>
          </p:cNvSpPr>
          <p:nvPr>
            <p:ph type="sldNum" sz="quarter" idx="12"/>
          </p:nvPr>
        </p:nvSpPr>
        <p:spPr/>
        <p:txBody>
          <a:bodyPr/>
          <a:lstStyle/>
          <a:p>
            <a:fld id="{BC410EEA-824F-4D46-AFE7-60426C8C06B0}" type="slidenum">
              <a:rPr lang="en-US" smtClean="0"/>
              <a:pPr/>
              <a:t>‹#›</a:t>
            </a:fld>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170992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5/25/2020</a:t>
            </a:fld>
            <a:endParaRPr lang="en-US" dirty="0"/>
          </a:p>
        </p:txBody>
      </p:sp>
      <p:sp>
        <p:nvSpPr>
          <p:cNvPr id="5" name="Footer Placeholder 4"/>
          <p:cNvSpPr>
            <a:spLocks noGrp="1"/>
          </p:cNvSpPr>
          <p:nvPr>
            <p:ph type="ftr" sz="quarter" idx="11"/>
          </p:nvPr>
        </p:nvSpPr>
        <p:spPr/>
        <p:txBody>
          <a:bodyPr/>
          <a:lstStyle/>
          <a:p>
            <a:r>
              <a:rPr lang="en-AU" dirty="0"/>
              <a:t>Copyright © 2016 - Rinami Pty Ltd</a:t>
            </a:r>
            <a:endParaRPr lang="en-US" dirty="0"/>
          </a:p>
        </p:txBody>
      </p:sp>
      <p:sp>
        <p:nvSpPr>
          <p:cNvPr id="6" name="Slide Number Placeholder 5"/>
          <p:cNvSpPr>
            <a:spLocks noGrp="1"/>
          </p:cNvSpPr>
          <p:nvPr>
            <p:ph type="sldNum" sz="quarter" idx="12"/>
          </p:nvPr>
        </p:nvSpPr>
        <p:spPr/>
        <p:txBody>
          <a:bodyPr/>
          <a:lstStyle/>
          <a:p>
            <a:fld id="{BC410EEA-824F-4D46-AFE7-60426C8C06B0}"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7272" y="116632"/>
            <a:ext cx="1800000" cy="469831"/>
          </a:xfrm>
          <a:prstGeom prst="rect">
            <a:avLst/>
          </a:prstGeom>
        </p:spPr>
      </p:pic>
    </p:spTree>
    <p:extLst>
      <p:ext uri="{BB962C8B-B14F-4D97-AF65-F5344CB8AC3E}">
        <p14:creationId xmlns:p14="http://schemas.microsoft.com/office/powerpoint/2010/main" val="4239912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5/25/2020</a:t>
            </a:fld>
            <a:endParaRPr lang="en-US" dirty="0"/>
          </a:p>
        </p:txBody>
      </p:sp>
      <p:sp>
        <p:nvSpPr>
          <p:cNvPr id="6" name="Footer Placeholder 5"/>
          <p:cNvSpPr>
            <a:spLocks noGrp="1"/>
          </p:cNvSpPr>
          <p:nvPr>
            <p:ph type="ftr" sz="quarter" idx="11"/>
          </p:nvPr>
        </p:nvSpPr>
        <p:spPr/>
        <p:txBody>
          <a:bodyPr/>
          <a:lstStyle/>
          <a:p>
            <a:r>
              <a:rPr lang="en-AU"/>
              <a:t>Copyright © 2015 - Rinami Pty Ltd</a:t>
            </a:r>
            <a:endParaRPr lang="en-US"/>
          </a:p>
        </p:txBody>
      </p:sp>
      <p:sp>
        <p:nvSpPr>
          <p:cNvPr id="7" name="Slide Number Placeholder 6"/>
          <p:cNvSpPr>
            <a:spLocks noGrp="1"/>
          </p:cNvSpPr>
          <p:nvPr>
            <p:ph type="sldNum" sz="quarter" idx="12"/>
          </p:nvPr>
        </p:nvSpPr>
        <p:spPr/>
        <p:txBody>
          <a:bodyPr/>
          <a:lstStyle/>
          <a:p>
            <a:fld id="{BC410EEA-824F-4D46-AFE7-60426C8C06B0}" type="slidenum">
              <a:rPr lang="en-US" smtClean="0"/>
              <a:pPr/>
              <a:t>‹#›</a:t>
            </a:fld>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7272" y="116632"/>
            <a:ext cx="1800000" cy="469831"/>
          </a:xfrm>
          <a:prstGeom prst="rect">
            <a:avLst/>
          </a:prstGeom>
        </p:spPr>
      </p:pic>
    </p:spTree>
    <p:extLst>
      <p:ext uri="{BB962C8B-B14F-4D97-AF65-F5344CB8AC3E}">
        <p14:creationId xmlns:p14="http://schemas.microsoft.com/office/powerpoint/2010/main" val="613779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5/25/2020</a:t>
            </a:fld>
            <a:endParaRPr lang="en-US" dirty="0"/>
          </a:p>
        </p:txBody>
      </p:sp>
      <p:sp>
        <p:nvSpPr>
          <p:cNvPr id="8" name="Footer Placeholder 7"/>
          <p:cNvSpPr>
            <a:spLocks noGrp="1"/>
          </p:cNvSpPr>
          <p:nvPr>
            <p:ph type="ftr" sz="quarter" idx="11"/>
          </p:nvPr>
        </p:nvSpPr>
        <p:spPr/>
        <p:txBody>
          <a:bodyPr/>
          <a:lstStyle/>
          <a:p>
            <a:r>
              <a:rPr lang="en-AU" dirty="0"/>
              <a:t>Copyright © 2016 - Rinami Pty Ltd</a:t>
            </a:r>
            <a:endParaRPr lang="en-US" dirty="0"/>
          </a:p>
        </p:txBody>
      </p:sp>
      <p:sp>
        <p:nvSpPr>
          <p:cNvPr id="9" name="Slide Number Placeholder 8"/>
          <p:cNvSpPr>
            <a:spLocks noGrp="1"/>
          </p:cNvSpPr>
          <p:nvPr>
            <p:ph type="sldNum" sz="quarter" idx="12"/>
          </p:nvPr>
        </p:nvSpPr>
        <p:spPr/>
        <p:txBody>
          <a:bodyPr/>
          <a:lstStyle/>
          <a:p>
            <a:fld id="{BC410EEA-824F-4D46-AFE7-60426C8C06B0}" type="slidenum">
              <a:rPr lang="en-US" smtClean="0"/>
              <a:pPr/>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296796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5/25/2020</a:t>
            </a:fld>
            <a:endParaRPr lang="en-US" dirty="0"/>
          </a:p>
        </p:txBody>
      </p:sp>
      <p:sp>
        <p:nvSpPr>
          <p:cNvPr id="4" name="Footer Placeholder 3"/>
          <p:cNvSpPr>
            <a:spLocks noGrp="1"/>
          </p:cNvSpPr>
          <p:nvPr>
            <p:ph type="ftr" sz="quarter" idx="11"/>
          </p:nvPr>
        </p:nvSpPr>
        <p:spPr/>
        <p:txBody>
          <a:bodyPr/>
          <a:lstStyle/>
          <a:p>
            <a:r>
              <a:rPr lang="en-AU" dirty="0"/>
              <a:t>Copyright © 2016 - Rinami Pty Ltd</a:t>
            </a:r>
            <a:endParaRPr lang="en-US" dirty="0"/>
          </a:p>
        </p:txBody>
      </p:sp>
      <p:sp>
        <p:nvSpPr>
          <p:cNvPr id="5" name="Slide Number Placeholder 4"/>
          <p:cNvSpPr>
            <a:spLocks noGrp="1"/>
          </p:cNvSpPr>
          <p:nvPr>
            <p:ph type="sldNum" sz="quarter" idx="12"/>
          </p:nvPr>
        </p:nvSpPr>
        <p:spPr/>
        <p:txBody>
          <a:bodyPr/>
          <a:lstStyle/>
          <a:p>
            <a:fld id="{BC410EEA-824F-4D46-AFE7-60426C8C06B0}" type="slidenum">
              <a:rPr lang="en-US" smtClean="0"/>
              <a:pPr/>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47272" y="116632"/>
            <a:ext cx="1800000" cy="469831"/>
          </a:xfrm>
          <a:prstGeom prst="rect">
            <a:avLst/>
          </a:prstGeom>
        </p:spPr>
      </p:pic>
    </p:spTree>
    <p:extLst>
      <p:ext uri="{BB962C8B-B14F-4D97-AF65-F5344CB8AC3E}">
        <p14:creationId xmlns:p14="http://schemas.microsoft.com/office/powerpoint/2010/main" val="1946554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5/25/2020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AU"/>
              <a:t>Copyright © 2015 - Rinami Pty Ltd</a:t>
            </a:r>
            <a:endParaRPr lang="en-US"/>
          </a:p>
        </p:txBody>
      </p:sp>
      <p:sp>
        <p:nvSpPr>
          <p:cNvPr id="9" name="Slide Number Placeholder 8"/>
          <p:cNvSpPr>
            <a:spLocks noGrp="1"/>
          </p:cNvSpPr>
          <p:nvPr>
            <p:ph type="sldNum" sz="quarter" idx="12"/>
          </p:nvPr>
        </p:nvSpPr>
        <p:spPr/>
        <p:txBody>
          <a:bodyPr/>
          <a:lstStyle/>
          <a:p>
            <a:fld id="{BC410EEA-824F-4D46-AFE7-60426C8C06B0}"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3633587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48A87A34-81AB-432B-8DAE-1953F412C126}" type="datetimeFigureOut">
              <a:rPr lang="en-US" smtClean="0"/>
              <a:t>5/25/2020</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AU" dirty="0"/>
              <a:t>Copyright © 2016 - Rinami Pty Ltd</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C410EEA-824F-4D46-AFE7-60426C8C06B0}" type="slidenum">
              <a:rPr lang="en-US" smtClean="0"/>
              <a:pPr/>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Tree>
    <p:extLst>
      <p:ext uri="{BB962C8B-B14F-4D97-AF65-F5344CB8AC3E}">
        <p14:creationId xmlns:p14="http://schemas.microsoft.com/office/powerpoint/2010/main" val="3077718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22960"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5/25/2020</a:t>
            </a:fld>
            <a:endParaRPr lang="en-US" dirty="0"/>
          </a:p>
        </p:txBody>
      </p:sp>
      <p:sp>
        <p:nvSpPr>
          <p:cNvPr id="6" name="Footer Placeholder 5"/>
          <p:cNvSpPr>
            <a:spLocks noGrp="1"/>
          </p:cNvSpPr>
          <p:nvPr>
            <p:ph type="ftr" sz="quarter" idx="11"/>
          </p:nvPr>
        </p:nvSpPr>
        <p:spPr/>
        <p:txBody>
          <a:bodyPr/>
          <a:lstStyle/>
          <a:p>
            <a:r>
              <a:rPr lang="en-AU" dirty="0">
                <a:solidFill>
                  <a:schemeClr val="tx1"/>
                </a:solidFill>
              </a:rPr>
              <a:t>Copyright © 2016 - Rinami Pty Ltd</a:t>
            </a:r>
            <a:endParaRPr lang="en-US" dirty="0">
              <a:solidFill>
                <a:schemeClr val="tx1"/>
              </a:solidFill>
            </a:endParaRPr>
          </a:p>
        </p:txBody>
      </p:sp>
      <p:sp>
        <p:nvSpPr>
          <p:cNvPr id="7" name="Slide Number Placeholder 6"/>
          <p:cNvSpPr>
            <a:spLocks noGrp="1"/>
          </p:cNvSpPr>
          <p:nvPr>
            <p:ph type="sldNum" sz="quarter" idx="12"/>
          </p:nvPr>
        </p:nvSpPr>
        <p:spPr/>
        <p:txBody>
          <a:bodyPr/>
          <a:lstStyle/>
          <a:p>
            <a:fld id="{BC410EEA-824F-4D46-AFE7-60426C8C06B0}" type="slidenum">
              <a:rPr lang="en-US" smtClean="0"/>
              <a:pPr/>
              <a:t>‹#›</a:t>
            </a:fld>
            <a:endParaRPr lang="en-US">
              <a:solidFill>
                <a:schemeClr val="tx1"/>
              </a:solidFill>
            </a:endParaRPr>
          </a:p>
        </p:txBody>
      </p:sp>
    </p:spTree>
    <p:extLst>
      <p:ext uri="{BB962C8B-B14F-4D97-AF65-F5344CB8AC3E}">
        <p14:creationId xmlns:p14="http://schemas.microsoft.com/office/powerpoint/2010/main" val="322327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126172"/>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471762"/>
            <a:ext cx="7543801" cy="4397332"/>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5/25/2020</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pPr algn="r"/>
            <a:r>
              <a:rPr lang="en-AU" sz="1000">
                <a:solidFill>
                  <a:schemeClr val="tx1"/>
                </a:solidFill>
              </a:rPr>
              <a:t>Copyright © 2015 - Rinami Pty Ltd</a:t>
            </a:r>
            <a:endParaRPr lang="en-US" sz="1000" dirty="0">
              <a:solidFill>
                <a:schemeClr val="tx1"/>
              </a:solidFill>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5292C34-3E5E-4BA5-AF54-F1601B144FB0}" type="slidenum">
              <a:rPr lang="en-US" smtClean="0">
                <a:solidFill>
                  <a:schemeClr val="tx2">
                    <a:shade val="50000"/>
                  </a:schemeClr>
                </a:solidFill>
              </a:rPr>
              <a:pPr/>
              <a:t>‹#›</a:t>
            </a:fld>
            <a:endParaRPr lang="en-US" dirty="0"/>
          </a:p>
        </p:txBody>
      </p:sp>
      <p:cxnSp>
        <p:nvCxnSpPr>
          <p:cNvPr id="10" name="Straight Connector 9"/>
          <p:cNvCxnSpPr/>
          <p:nvPr/>
        </p:nvCxnSpPr>
        <p:spPr>
          <a:xfrm>
            <a:off x="895149" y="1412776"/>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2873017"/>
      </p:ext>
    </p:extLst>
  </p:cSld>
  <p:clrMap bg1="lt1" tx1="dk1" bg2="lt2" tx2="dk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a:spLocks noGrp="1"/>
          </p:cNvSpPr>
          <p:nvPr>
            <p:ph type="ctrTitle"/>
          </p:nvPr>
        </p:nvSpPr>
        <p:spPr>
          <a:xfrm>
            <a:off x="685800" y="764705"/>
            <a:ext cx="8062664" cy="2817658"/>
          </a:xfrm>
        </p:spPr>
        <p:txBody>
          <a:bodyPr>
            <a:normAutofit/>
          </a:bodyPr>
          <a:lstStyle/>
          <a:p>
            <a:r>
              <a:rPr lang="en-US" sz="6000" dirty="0"/>
              <a:t>Cantara Purchase Order Mobile Applications</a:t>
            </a:r>
          </a:p>
        </p:txBody>
      </p:sp>
      <p:sp>
        <p:nvSpPr>
          <p:cNvPr id="3" name="Rectangle 2"/>
          <p:cNvSpPr>
            <a:spLocks noGrp="1"/>
          </p:cNvSpPr>
          <p:nvPr>
            <p:ph type="subTitle" idx="1"/>
          </p:nvPr>
        </p:nvSpPr>
        <p:spPr>
          <a:xfrm>
            <a:off x="713573" y="5013176"/>
            <a:ext cx="8068733" cy="273391"/>
          </a:xfrm>
        </p:spPr>
        <p:txBody>
          <a:bodyPr>
            <a:normAutofit fontScale="62500" lnSpcReduction="20000"/>
          </a:bodyPr>
          <a:lstStyle/>
          <a:p>
            <a:r>
              <a:rPr lang="en-US" dirty="0"/>
              <a:t>MAY 2020</a:t>
            </a:r>
          </a:p>
        </p:txBody>
      </p:sp>
      <p:sp>
        <p:nvSpPr>
          <p:cNvPr id="5" name="Footer Placeholder 4"/>
          <p:cNvSpPr>
            <a:spLocks noGrp="1"/>
          </p:cNvSpPr>
          <p:nvPr>
            <p:ph type="ftr" sz="quarter" idx="11"/>
          </p:nvPr>
        </p:nvSpPr>
        <p:spPr/>
        <p:txBody>
          <a:bodyPr/>
          <a:lstStyle/>
          <a:p>
            <a:r>
              <a:rPr lang="en-AU" dirty="0">
                <a:solidFill>
                  <a:schemeClr val="accent1">
                    <a:tint val="20000"/>
                  </a:schemeClr>
                </a:solidFill>
              </a:rPr>
              <a:t>Copyright © 2020 - Rinami Pty Ltd</a:t>
            </a:r>
            <a:endParaRPr lang="en-US" dirty="0">
              <a:solidFill>
                <a:schemeClr val="accent1">
                  <a:tint val="20000"/>
                </a:schemeClr>
              </a:solidFill>
            </a:endParaRPr>
          </a:p>
        </p:txBody>
      </p:sp>
      <p:pic>
        <p:nvPicPr>
          <p:cNvPr id="7" name="Picture 6">
            <a:extLst>
              <a:ext uri="{FF2B5EF4-FFF2-40B4-BE49-F238E27FC236}">
                <a16:creationId xmlns:a16="http://schemas.microsoft.com/office/drawing/2014/main" id="{76B8924D-5AB9-4C81-A1FD-F364E882F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6" name="Picture 5" descr="Image result for aaco images">
            <a:extLst>
              <a:ext uri="{FF2B5EF4-FFF2-40B4-BE49-F238E27FC236}">
                <a16:creationId xmlns:a16="http://schemas.microsoft.com/office/drawing/2014/main" id="{83C69997-1E62-4A87-9FB4-E935FFEE125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A3A3E-829F-40FC-A27B-BB4C957E1180}"/>
              </a:ext>
            </a:extLst>
          </p:cNvPr>
          <p:cNvSpPr>
            <a:spLocks noGrp="1"/>
          </p:cNvSpPr>
          <p:nvPr>
            <p:ph type="title"/>
          </p:nvPr>
        </p:nvSpPr>
        <p:spPr/>
        <p:txBody>
          <a:bodyPr>
            <a:normAutofit/>
          </a:bodyPr>
          <a:lstStyle/>
          <a:p>
            <a:r>
              <a:rPr lang="en-AU" sz="4400" dirty="0"/>
              <a:t>Order Approval</a:t>
            </a:r>
          </a:p>
        </p:txBody>
      </p:sp>
      <p:sp>
        <p:nvSpPr>
          <p:cNvPr id="4" name="Footer Placeholder 3">
            <a:extLst>
              <a:ext uri="{FF2B5EF4-FFF2-40B4-BE49-F238E27FC236}">
                <a16:creationId xmlns:a16="http://schemas.microsoft.com/office/drawing/2014/main" id="{BFD870CF-50DC-4AE1-8AF7-9593E83D8C56}"/>
              </a:ext>
            </a:extLst>
          </p:cNvPr>
          <p:cNvSpPr>
            <a:spLocks noGrp="1"/>
          </p:cNvSpPr>
          <p:nvPr>
            <p:ph type="ftr" sz="quarter" idx="11"/>
          </p:nvPr>
        </p:nvSpPr>
        <p:spPr/>
        <p:txBody>
          <a:bodyPr/>
          <a:lstStyle/>
          <a:p>
            <a:r>
              <a:rPr lang="en-AU" dirty="0"/>
              <a:t>Copyright © 2020 - Rinami Pty Ltd</a:t>
            </a:r>
            <a:endParaRPr lang="en-US" dirty="0"/>
          </a:p>
        </p:txBody>
      </p:sp>
      <p:pic>
        <p:nvPicPr>
          <p:cNvPr id="6" name="Picture 5">
            <a:extLst>
              <a:ext uri="{FF2B5EF4-FFF2-40B4-BE49-F238E27FC236}">
                <a16:creationId xmlns:a16="http://schemas.microsoft.com/office/drawing/2014/main" id="{2C13FB18-90CE-4467-8D22-F4CF79DA6162}"/>
              </a:ext>
            </a:extLst>
          </p:cNvPr>
          <p:cNvPicPr/>
          <p:nvPr/>
        </p:nvPicPr>
        <p:blipFill>
          <a:blip r:embed="rId2"/>
          <a:stretch>
            <a:fillRect/>
          </a:stretch>
        </p:blipFill>
        <p:spPr>
          <a:xfrm>
            <a:off x="971601" y="1484784"/>
            <a:ext cx="2664296" cy="4807981"/>
          </a:xfrm>
          <a:prstGeom prst="rect">
            <a:avLst/>
          </a:prstGeom>
        </p:spPr>
      </p:pic>
      <p:sp>
        <p:nvSpPr>
          <p:cNvPr id="9" name="Rectangle 8">
            <a:extLst>
              <a:ext uri="{FF2B5EF4-FFF2-40B4-BE49-F238E27FC236}">
                <a16:creationId xmlns:a16="http://schemas.microsoft.com/office/drawing/2014/main" id="{91AEEB94-A1BD-4310-9551-6B1D23A60B0B}"/>
              </a:ext>
            </a:extLst>
          </p:cNvPr>
          <p:cNvSpPr/>
          <p:nvPr/>
        </p:nvSpPr>
        <p:spPr>
          <a:xfrm>
            <a:off x="3707904" y="1196752"/>
            <a:ext cx="4572000" cy="4801314"/>
          </a:xfrm>
          <a:prstGeom prst="rect">
            <a:avLst/>
          </a:prstGeom>
        </p:spPr>
        <p:txBody>
          <a:bodyPr>
            <a:spAutoFit/>
          </a:bodyPr>
          <a:lstStyle/>
          <a:p>
            <a:endParaRPr lang="en-AU" dirty="0"/>
          </a:p>
          <a:p>
            <a:r>
              <a:rPr lang="en-AU" dirty="0"/>
              <a:t>The Order Approval screen displays you the Order Level details about the order as well as a quick view of the individual detail lines of the order (lower section)</a:t>
            </a:r>
          </a:p>
          <a:p>
            <a:endParaRPr lang="en-AU" dirty="0"/>
          </a:p>
          <a:p>
            <a:r>
              <a:rPr lang="en-AU" dirty="0"/>
              <a:t>The </a:t>
            </a:r>
            <a:r>
              <a:rPr lang="en-AU" b="1" dirty="0"/>
              <a:t>ATTACHMENTS</a:t>
            </a:r>
            <a:r>
              <a:rPr lang="en-AU" dirty="0"/>
              <a:t> button in the top right will be displayed if there are any attachments against the order to view.</a:t>
            </a:r>
          </a:p>
          <a:p>
            <a:endParaRPr lang="en-AU" dirty="0"/>
          </a:p>
          <a:p>
            <a:r>
              <a:rPr lang="en-AU" dirty="0"/>
              <a:t>Pressing on any of the detail lines will take you to the line level details screen to show you specific information about the line.</a:t>
            </a:r>
          </a:p>
          <a:p>
            <a:endParaRPr lang="en-AU" dirty="0"/>
          </a:p>
          <a:p>
            <a:r>
              <a:rPr lang="en-AU" dirty="0"/>
              <a:t>The </a:t>
            </a:r>
            <a:r>
              <a:rPr lang="en-AU" b="1" dirty="0"/>
              <a:t>Accept</a:t>
            </a:r>
            <a:r>
              <a:rPr lang="en-AU" dirty="0"/>
              <a:t> and </a:t>
            </a:r>
            <a:r>
              <a:rPr lang="en-AU" b="1" dirty="0"/>
              <a:t>Reject</a:t>
            </a:r>
            <a:r>
              <a:rPr lang="en-AU" dirty="0"/>
              <a:t> buttons will show the enter comments dialog prior to processing the order approval/rejection.</a:t>
            </a:r>
          </a:p>
        </p:txBody>
      </p:sp>
      <p:pic>
        <p:nvPicPr>
          <p:cNvPr id="8" name="Picture 7">
            <a:extLst>
              <a:ext uri="{FF2B5EF4-FFF2-40B4-BE49-F238E27FC236}">
                <a16:creationId xmlns:a16="http://schemas.microsoft.com/office/drawing/2014/main" id="{28DED207-502F-4AC9-A534-A69A615003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7" name="Picture 6" descr="Image result for aaco images">
            <a:extLst>
              <a:ext uri="{FF2B5EF4-FFF2-40B4-BE49-F238E27FC236}">
                <a16:creationId xmlns:a16="http://schemas.microsoft.com/office/drawing/2014/main" id="{3EBD6D89-2E39-48F6-B907-8619B187835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extLst>
      <p:ext uri="{BB962C8B-B14F-4D97-AF65-F5344CB8AC3E}">
        <p14:creationId xmlns:p14="http://schemas.microsoft.com/office/powerpoint/2010/main" val="23929180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AE9CA2-4F5C-409F-BA17-D777DA9BE286}"/>
              </a:ext>
            </a:extLst>
          </p:cNvPr>
          <p:cNvSpPr>
            <a:spLocks noGrp="1"/>
          </p:cNvSpPr>
          <p:nvPr>
            <p:ph type="title"/>
          </p:nvPr>
        </p:nvSpPr>
        <p:spPr/>
        <p:txBody>
          <a:bodyPr>
            <a:normAutofit/>
          </a:bodyPr>
          <a:lstStyle/>
          <a:p>
            <a:r>
              <a:rPr lang="en-AU" sz="4400" dirty="0"/>
              <a:t>Order Attachments</a:t>
            </a:r>
          </a:p>
        </p:txBody>
      </p:sp>
      <p:sp>
        <p:nvSpPr>
          <p:cNvPr id="4" name="Footer Placeholder 3">
            <a:extLst>
              <a:ext uri="{FF2B5EF4-FFF2-40B4-BE49-F238E27FC236}">
                <a16:creationId xmlns:a16="http://schemas.microsoft.com/office/drawing/2014/main" id="{DFE83A1A-51EE-4C74-AFFA-C785F3340ABA}"/>
              </a:ext>
            </a:extLst>
          </p:cNvPr>
          <p:cNvSpPr>
            <a:spLocks noGrp="1"/>
          </p:cNvSpPr>
          <p:nvPr>
            <p:ph type="ftr" sz="quarter" idx="11"/>
          </p:nvPr>
        </p:nvSpPr>
        <p:spPr/>
        <p:txBody>
          <a:bodyPr/>
          <a:lstStyle/>
          <a:p>
            <a:r>
              <a:rPr lang="en-AU" dirty="0"/>
              <a:t>Copyright © 2020 - Rinami Pty Ltd</a:t>
            </a:r>
            <a:endParaRPr lang="en-US" dirty="0"/>
          </a:p>
        </p:txBody>
      </p:sp>
      <p:pic>
        <p:nvPicPr>
          <p:cNvPr id="6" name="Picture 5">
            <a:extLst>
              <a:ext uri="{FF2B5EF4-FFF2-40B4-BE49-F238E27FC236}">
                <a16:creationId xmlns:a16="http://schemas.microsoft.com/office/drawing/2014/main" id="{67B4B79E-0C06-4939-A10D-A39C1A0F2C4C}"/>
              </a:ext>
            </a:extLst>
          </p:cNvPr>
          <p:cNvPicPr/>
          <p:nvPr/>
        </p:nvPicPr>
        <p:blipFill>
          <a:blip r:embed="rId2"/>
          <a:stretch>
            <a:fillRect/>
          </a:stretch>
        </p:blipFill>
        <p:spPr>
          <a:xfrm>
            <a:off x="899593" y="1500773"/>
            <a:ext cx="2736304" cy="4736540"/>
          </a:xfrm>
          <a:prstGeom prst="rect">
            <a:avLst/>
          </a:prstGeom>
        </p:spPr>
      </p:pic>
      <p:sp>
        <p:nvSpPr>
          <p:cNvPr id="7" name="Rectangle 6">
            <a:extLst>
              <a:ext uri="{FF2B5EF4-FFF2-40B4-BE49-F238E27FC236}">
                <a16:creationId xmlns:a16="http://schemas.microsoft.com/office/drawing/2014/main" id="{07F9196D-A4E0-43F4-BF23-DCED2E6D1053}"/>
              </a:ext>
            </a:extLst>
          </p:cNvPr>
          <p:cNvSpPr/>
          <p:nvPr/>
        </p:nvSpPr>
        <p:spPr>
          <a:xfrm>
            <a:off x="3680877" y="1500773"/>
            <a:ext cx="4572000" cy="4524315"/>
          </a:xfrm>
          <a:prstGeom prst="rect">
            <a:avLst/>
          </a:prstGeom>
        </p:spPr>
        <p:txBody>
          <a:bodyPr>
            <a:spAutoFit/>
          </a:bodyPr>
          <a:lstStyle/>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Pressing the </a:t>
            </a:r>
            <a:r>
              <a:rPr lang="en-AU" b="1" dirty="0">
                <a:latin typeface="Calibri" panose="020F0502020204030204" pitchFamily="34" charset="0"/>
                <a:ea typeface="MS Mincho" panose="02020609040205080304" pitchFamily="49" charset="-128"/>
                <a:cs typeface="Times New Roman" panose="02020603050405020304" pitchFamily="18" charset="0"/>
              </a:rPr>
              <a:t>ATTACHMENTS</a:t>
            </a:r>
            <a:r>
              <a:rPr lang="en-AU" dirty="0">
                <a:latin typeface="Calibri" panose="020F0502020204030204" pitchFamily="34" charset="0"/>
                <a:ea typeface="MS Mincho" panose="02020609040205080304" pitchFamily="49" charset="-128"/>
                <a:cs typeface="Times New Roman" panose="02020603050405020304" pitchFamily="18" charset="0"/>
              </a:rPr>
              <a:t> button from the order detail will take you to the attachments screen.</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Text, Image, Document and URL attachments will be displayed here.</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Clicking on any of the attachment in the list will display the attachment.</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Text and Image attachments will be displayed in the lower half of the screen.</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Document and URL attachments will be displayed in the default viewer installed on the device for the type of file that is attached.</a:t>
            </a:r>
          </a:p>
        </p:txBody>
      </p:sp>
      <p:pic>
        <p:nvPicPr>
          <p:cNvPr id="9" name="Picture 8">
            <a:extLst>
              <a:ext uri="{FF2B5EF4-FFF2-40B4-BE49-F238E27FC236}">
                <a16:creationId xmlns:a16="http://schemas.microsoft.com/office/drawing/2014/main" id="{F7AE6BBE-B5B7-4430-835D-F265F27BEC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8" name="Picture 7" descr="Image result for aaco images">
            <a:extLst>
              <a:ext uri="{FF2B5EF4-FFF2-40B4-BE49-F238E27FC236}">
                <a16:creationId xmlns:a16="http://schemas.microsoft.com/office/drawing/2014/main" id="{8DBE04D3-0506-4369-A11C-8A54F336F48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extLst>
      <p:ext uri="{BB962C8B-B14F-4D97-AF65-F5344CB8AC3E}">
        <p14:creationId xmlns:p14="http://schemas.microsoft.com/office/powerpoint/2010/main" val="8252162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3C446-B948-4C86-AC5E-E4043A80E70D}"/>
              </a:ext>
            </a:extLst>
          </p:cNvPr>
          <p:cNvSpPr>
            <a:spLocks noGrp="1"/>
          </p:cNvSpPr>
          <p:nvPr>
            <p:ph type="title"/>
          </p:nvPr>
        </p:nvSpPr>
        <p:spPr/>
        <p:txBody>
          <a:bodyPr>
            <a:normAutofit/>
          </a:bodyPr>
          <a:lstStyle/>
          <a:p>
            <a:r>
              <a:rPr lang="en-AU" sz="4400" dirty="0"/>
              <a:t>Order Attachments </a:t>
            </a:r>
            <a:r>
              <a:rPr lang="en-AU" sz="4400" dirty="0" err="1"/>
              <a:t>cont</a:t>
            </a:r>
            <a:r>
              <a:rPr lang="en-AU" sz="4400" dirty="0"/>
              <a:t>…</a:t>
            </a:r>
          </a:p>
        </p:txBody>
      </p:sp>
      <p:sp>
        <p:nvSpPr>
          <p:cNvPr id="4" name="Footer Placeholder 3">
            <a:extLst>
              <a:ext uri="{FF2B5EF4-FFF2-40B4-BE49-F238E27FC236}">
                <a16:creationId xmlns:a16="http://schemas.microsoft.com/office/drawing/2014/main" id="{ABDDF280-80AB-4998-8C31-F56387DE601E}"/>
              </a:ext>
            </a:extLst>
          </p:cNvPr>
          <p:cNvSpPr>
            <a:spLocks noGrp="1"/>
          </p:cNvSpPr>
          <p:nvPr>
            <p:ph type="ftr" sz="quarter" idx="11"/>
          </p:nvPr>
        </p:nvSpPr>
        <p:spPr/>
        <p:txBody>
          <a:bodyPr/>
          <a:lstStyle/>
          <a:p>
            <a:r>
              <a:rPr lang="en-AU" dirty="0"/>
              <a:t>Copyright © 2020 - Rinami Pty Ltd</a:t>
            </a:r>
            <a:endParaRPr lang="en-US" dirty="0"/>
          </a:p>
        </p:txBody>
      </p:sp>
      <p:pic>
        <p:nvPicPr>
          <p:cNvPr id="6" name="Picture 5">
            <a:extLst>
              <a:ext uri="{FF2B5EF4-FFF2-40B4-BE49-F238E27FC236}">
                <a16:creationId xmlns:a16="http://schemas.microsoft.com/office/drawing/2014/main" id="{091B89F5-8763-4E39-8C00-88C3A471A1C7}"/>
              </a:ext>
            </a:extLst>
          </p:cNvPr>
          <p:cNvPicPr/>
          <p:nvPr/>
        </p:nvPicPr>
        <p:blipFill>
          <a:blip r:embed="rId2"/>
          <a:stretch>
            <a:fillRect/>
          </a:stretch>
        </p:blipFill>
        <p:spPr>
          <a:xfrm>
            <a:off x="899593" y="1451391"/>
            <a:ext cx="2664296" cy="4785921"/>
          </a:xfrm>
          <a:prstGeom prst="rect">
            <a:avLst/>
          </a:prstGeom>
        </p:spPr>
      </p:pic>
      <p:sp>
        <p:nvSpPr>
          <p:cNvPr id="7" name="Rectangle 6">
            <a:extLst>
              <a:ext uri="{FF2B5EF4-FFF2-40B4-BE49-F238E27FC236}">
                <a16:creationId xmlns:a16="http://schemas.microsoft.com/office/drawing/2014/main" id="{9625D8C9-434E-4630-AD6B-6FBC88F1B06D}"/>
              </a:ext>
            </a:extLst>
          </p:cNvPr>
          <p:cNvSpPr/>
          <p:nvPr/>
        </p:nvSpPr>
        <p:spPr>
          <a:xfrm>
            <a:off x="3686173" y="1449410"/>
            <a:ext cx="4572000" cy="2031325"/>
          </a:xfrm>
          <a:prstGeom prst="rect">
            <a:avLst/>
          </a:prstGeom>
        </p:spPr>
        <p:txBody>
          <a:bodyPr>
            <a:spAutoFit/>
          </a:bodyPr>
          <a:lstStyle/>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Attachments will only be downloaded as required by the application, you will see the small arrow pointing to the right once the attachment has been downloaded.</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While the attachment is downloading you will see the arrow spinning around.</a:t>
            </a:r>
          </a:p>
        </p:txBody>
      </p:sp>
      <p:pic>
        <p:nvPicPr>
          <p:cNvPr id="9" name="Picture 8">
            <a:extLst>
              <a:ext uri="{FF2B5EF4-FFF2-40B4-BE49-F238E27FC236}">
                <a16:creationId xmlns:a16="http://schemas.microsoft.com/office/drawing/2014/main" id="{B6CA25DB-E14C-4D46-8D87-93F1E57FE7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8" name="Picture 7" descr="Image result for aaco images">
            <a:extLst>
              <a:ext uri="{FF2B5EF4-FFF2-40B4-BE49-F238E27FC236}">
                <a16:creationId xmlns:a16="http://schemas.microsoft.com/office/drawing/2014/main" id="{DFE51540-9A25-410B-B777-F63AE2854A2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extLst>
      <p:ext uri="{BB962C8B-B14F-4D97-AF65-F5344CB8AC3E}">
        <p14:creationId xmlns:p14="http://schemas.microsoft.com/office/powerpoint/2010/main" val="174813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29D367-9E15-4929-A105-28B9781EBE78}"/>
              </a:ext>
            </a:extLst>
          </p:cNvPr>
          <p:cNvSpPr>
            <a:spLocks noGrp="1"/>
          </p:cNvSpPr>
          <p:nvPr>
            <p:ph type="title"/>
          </p:nvPr>
        </p:nvSpPr>
        <p:spPr/>
        <p:txBody>
          <a:bodyPr>
            <a:normAutofit/>
          </a:bodyPr>
          <a:lstStyle/>
          <a:p>
            <a:r>
              <a:rPr lang="en-AU" sz="4400" dirty="0"/>
              <a:t>Order Attachments </a:t>
            </a:r>
            <a:r>
              <a:rPr lang="en-AU" sz="4400" dirty="0" err="1"/>
              <a:t>cont</a:t>
            </a:r>
            <a:r>
              <a:rPr lang="en-AU" sz="4400" dirty="0"/>
              <a:t>…</a:t>
            </a:r>
          </a:p>
        </p:txBody>
      </p:sp>
      <p:sp>
        <p:nvSpPr>
          <p:cNvPr id="4" name="Footer Placeholder 3">
            <a:extLst>
              <a:ext uri="{FF2B5EF4-FFF2-40B4-BE49-F238E27FC236}">
                <a16:creationId xmlns:a16="http://schemas.microsoft.com/office/drawing/2014/main" id="{4A70070A-C4FA-4868-A454-39D75FB07BF6}"/>
              </a:ext>
            </a:extLst>
          </p:cNvPr>
          <p:cNvSpPr>
            <a:spLocks noGrp="1"/>
          </p:cNvSpPr>
          <p:nvPr>
            <p:ph type="ftr" sz="quarter" idx="11"/>
          </p:nvPr>
        </p:nvSpPr>
        <p:spPr/>
        <p:txBody>
          <a:bodyPr/>
          <a:lstStyle/>
          <a:p>
            <a:r>
              <a:rPr lang="en-AU" dirty="0"/>
              <a:t>Copyright © 2020 - Rinami Pty Ltd</a:t>
            </a:r>
            <a:endParaRPr lang="en-US" dirty="0"/>
          </a:p>
        </p:txBody>
      </p:sp>
      <p:pic>
        <p:nvPicPr>
          <p:cNvPr id="6" name="Picture 5">
            <a:extLst>
              <a:ext uri="{FF2B5EF4-FFF2-40B4-BE49-F238E27FC236}">
                <a16:creationId xmlns:a16="http://schemas.microsoft.com/office/drawing/2014/main" id="{F446FAA8-E10F-408B-B388-43BAB2A3F5D3}"/>
              </a:ext>
            </a:extLst>
          </p:cNvPr>
          <p:cNvPicPr/>
          <p:nvPr/>
        </p:nvPicPr>
        <p:blipFill>
          <a:blip r:embed="rId2"/>
          <a:stretch>
            <a:fillRect/>
          </a:stretch>
        </p:blipFill>
        <p:spPr>
          <a:xfrm>
            <a:off x="899592" y="1484784"/>
            <a:ext cx="1960880" cy="3486150"/>
          </a:xfrm>
          <a:prstGeom prst="rect">
            <a:avLst/>
          </a:prstGeom>
        </p:spPr>
      </p:pic>
      <p:sp>
        <p:nvSpPr>
          <p:cNvPr id="8" name="Rectangle 7">
            <a:extLst>
              <a:ext uri="{FF2B5EF4-FFF2-40B4-BE49-F238E27FC236}">
                <a16:creationId xmlns:a16="http://schemas.microsoft.com/office/drawing/2014/main" id="{3B5C8CE9-1BEC-49F1-8CED-B0EE098FA8DE}"/>
              </a:ext>
            </a:extLst>
          </p:cNvPr>
          <p:cNvSpPr/>
          <p:nvPr/>
        </p:nvSpPr>
        <p:spPr>
          <a:xfrm>
            <a:off x="3419872" y="1484784"/>
            <a:ext cx="4572000" cy="2031325"/>
          </a:xfrm>
          <a:prstGeom prst="rect">
            <a:avLst/>
          </a:prstGeom>
        </p:spPr>
        <p:txBody>
          <a:bodyPr>
            <a:spAutoFit/>
          </a:bodyPr>
          <a:lstStyle/>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Document attachments will open in the default application on the device for the type of file being displayed.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r>
              <a:rPr lang="en-AU" dirty="0">
                <a:latin typeface="Calibri" panose="020F0502020204030204" pitchFamily="34" charset="0"/>
                <a:ea typeface="MS Mincho" panose="02020609040205080304" pitchFamily="49" charset="-128"/>
                <a:cs typeface="Times New Roman" panose="02020603050405020304" pitchFamily="18" charset="0"/>
              </a:rPr>
              <a:t>To return to the approvals app click the back button in the app (application dependent) or press the BACK button on the device.</a:t>
            </a:r>
            <a:endParaRPr lang="en-AU" dirty="0"/>
          </a:p>
        </p:txBody>
      </p:sp>
      <p:pic>
        <p:nvPicPr>
          <p:cNvPr id="7" name="Picture 6">
            <a:extLst>
              <a:ext uri="{FF2B5EF4-FFF2-40B4-BE49-F238E27FC236}">
                <a16:creationId xmlns:a16="http://schemas.microsoft.com/office/drawing/2014/main" id="{C11E2083-5C46-4B20-899D-95F68A5DDB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9" name="Picture 8" descr="Image result for aaco images">
            <a:extLst>
              <a:ext uri="{FF2B5EF4-FFF2-40B4-BE49-F238E27FC236}">
                <a16:creationId xmlns:a16="http://schemas.microsoft.com/office/drawing/2014/main" id="{136D2BC2-0FBF-4F81-BB3D-194C75D7D8F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extLst>
      <p:ext uri="{BB962C8B-B14F-4D97-AF65-F5344CB8AC3E}">
        <p14:creationId xmlns:p14="http://schemas.microsoft.com/office/powerpoint/2010/main" val="38712469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C9FD-28B3-44DC-979E-6D0D0E9730C1}"/>
              </a:ext>
            </a:extLst>
          </p:cNvPr>
          <p:cNvSpPr>
            <a:spLocks noGrp="1"/>
          </p:cNvSpPr>
          <p:nvPr>
            <p:ph type="title"/>
          </p:nvPr>
        </p:nvSpPr>
        <p:spPr/>
        <p:txBody>
          <a:bodyPr>
            <a:normAutofit/>
          </a:bodyPr>
          <a:lstStyle/>
          <a:p>
            <a:r>
              <a:rPr lang="en-AU" sz="4400" dirty="0"/>
              <a:t>Approval Line Level details</a:t>
            </a:r>
          </a:p>
        </p:txBody>
      </p:sp>
      <p:sp>
        <p:nvSpPr>
          <p:cNvPr id="4" name="Footer Placeholder 3">
            <a:extLst>
              <a:ext uri="{FF2B5EF4-FFF2-40B4-BE49-F238E27FC236}">
                <a16:creationId xmlns:a16="http://schemas.microsoft.com/office/drawing/2014/main" id="{F560BC1B-DB6E-40D3-8336-728466CA081A}"/>
              </a:ext>
            </a:extLst>
          </p:cNvPr>
          <p:cNvSpPr>
            <a:spLocks noGrp="1"/>
          </p:cNvSpPr>
          <p:nvPr>
            <p:ph type="ftr" sz="quarter" idx="11"/>
          </p:nvPr>
        </p:nvSpPr>
        <p:spPr/>
        <p:txBody>
          <a:bodyPr/>
          <a:lstStyle/>
          <a:p>
            <a:r>
              <a:rPr lang="en-AU" dirty="0"/>
              <a:t>Copyright © 2020 - Rinami Pty Ltd</a:t>
            </a:r>
            <a:endParaRPr lang="en-US" dirty="0"/>
          </a:p>
        </p:txBody>
      </p:sp>
      <p:pic>
        <p:nvPicPr>
          <p:cNvPr id="6" name="Picture 5">
            <a:extLst>
              <a:ext uri="{FF2B5EF4-FFF2-40B4-BE49-F238E27FC236}">
                <a16:creationId xmlns:a16="http://schemas.microsoft.com/office/drawing/2014/main" id="{A1C6E26E-4B46-4BF6-8736-4F9F53A5D772}"/>
              </a:ext>
            </a:extLst>
          </p:cNvPr>
          <p:cNvPicPr/>
          <p:nvPr/>
        </p:nvPicPr>
        <p:blipFill>
          <a:blip r:embed="rId2"/>
          <a:stretch>
            <a:fillRect/>
          </a:stretch>
        </p:blipFill>
        <p:spPr>
          <a:xfrm>
            <a:off x="899593" y="1473771"/>
            <a:ext cx="2808312" cy="4835549"/>
          </a:xfrm>
          <a:prstGeom prst="rect">
            <a:avLst/>
          </a:prstGeom>
        </p:spPr>
      </p:pic>
      <p:sp>
        <p:nvSpPr>
          <p:cNvPr id="7" name="Rectangle 6">
            <a:extLst>
              <a:ext uri="{FF2B5EF4-FFF2-40B4-BE49-F238E27FC236}">
                <a16:creationId xmlns:a16="http://schemas.microsoft.com/office/drawing/2014/main" id="{37A23A7B-B2AC-496F-90FC-B7FF65910F7B}"/>
              </a:ext>
            </a:extLst>
          </p:cNvPr>
          <p:cNvSpPr/>
          <p:nvPr/>
        </p:nvSpPr>
        <p:spPr>
          <a:xfrm>
            <a:off x="3794760" y="1473771"/>
            <a:ext cx="4572000" cy="4278094"/>
          </a:xfrm>
          <a:prstGeom prst="rect">
            <a:avLst/>
          </a:prstGeom>
        </p:spPr>
        <p:txBody>
          <a:bodyPr>
            <a:spAutoFit/>
          </a:bodyPr>
          <a:lstStyle/>
          <a:p>
            <a:pPr>
              <a:spcAft>
                <a:spcPts val="0"/>
              </a:spcAft>
            </a:pPr>
            <a:r>
              <a:rPr lang="en-AU" sz="1600" dirty="0">
                <a:latin typeface="Calibri" panose="020F0502020204030204" pitchFamily="34" charset="0"/>
                <a:ea typeface="MS Mincho" panose="02020609040205080304" pitchFamily="49" charset="-128"/>
                <a:cs typeface="Times New Roman" panose="02020603050405020304" pitchFamily="18" charset="0"/>
              </a:rPr>
              <a:t>The Line Level Details screen displays the specific line level information about what is being ordered.</a:t>
            </a:r>
          </a:p>
          <a:p>
            <a:pPr>
              <a:spcAft>
                <a:spcPts val="0"/>
              </a:spcAft>
            </a:pPr>
            <a:r>
              <a:rPr lang="en-AU" sz="1600"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sz="1600" dirty="0">
                <a:latin typeface="Calibri" panose="020F0502020204030204" pitchFamily="34" charset="0"/>
                <a:ea typeface="MS Mincho" panose="02020609040205080304" pitchFamily="49" charset="-128"/>
                <a:cs typeface="Times New Roman" panose="02020603050405020304" pitchFamily="18" charset="0"/>
              </a:rPr>
              <a:t>Fields Displayed:</a:t>
            </a:r>
          </a:p>
          <a:p>
            <a:pPr marL="342900" lvl="0" indent="-342900">
              <a:spcAft>
                <a:spcPts val="0"/>
              </a:spcAft>
              <a:buFont typeface="Symbol" panose="05050102010706020507" pitchFamily="18" charset="2"/>
              <a:buChar char=""/>
            </a:pPr>
            <a:r>
              <a:rPr lang="en-AU" sz="1600" dirty="0">
                <a:latin typeface="Calibri" panose="020F0502020204030204" pitchFamily="34" charset="0"/>
                <a:ea typeface="MS Mincho" panose="02020609040205080304" pitchFamily="49" charset="-128"/>
                <a:cs typeface="Times New Roman" panose="02020603050405020304" pitchFamily="18" charset="0"/>
              </a:rPr>
              <a:t>Item Number</a:t>
            </a:r>
          </a:p>
          <a:p>
            <a:pPr marL="342900" lvl="0" indent="-342900">
              <a:spcAft>
                <a:spcPts val="0"/>
              </a:spcAft>
              <a:buFont typeface="Symbol" panose="05050102010706020507" pitchFamily="18" charset="2"/>
              <a:buChar char=""/>
            </a:pPr>
            <a:r>
              <a:rPr lang="en-AU" sz="1600" dirty="0">
                <a:latin typeface="Calibri" panose="020F0502020204030204" pitchFamily="34" charset="0"/>
                <a:ea typeface="MS Mincho" panose="02020609040205080304" pitchFamily="49" charset="-128"/>
                <a:cs typeface="Times New Roman" panose="02020603050405020304" pitchFamily="18" charset="0"/>
              </a:rPr>
              <a:t>G/L Date</a:t>
            </a:r>
          </a:p>
          <a:p>
            <a:pPr marL="342900" lvl="0" indent="-342900">
              <a:spcAft>
                <a:spcPts val="0"/>
              </a:spcAft>
              <a:buFont typeface="Symbol" panose="05050102010706020507" pitchFamily="18" charset="2"/>
              <a:buChar char=""/>
            </a:pPr>
            <a:r>
              <a:rPr lang="en-AU" sz="1600" dirty="0">
                <a:latin typeface="Calibri" panose="020F0502020204030204" pitchFamily="34" charset="0"/>
                <a:ea typeface="MS Mincho" panose="02020609040205080304" pitchFamily="49" charset="-128"/>
                <a:cs typeface="Times New Roman" panose="02020603050405020304" pitchFamily="18" charset="0"/>
              </a:rPr>
              <a:t>Line Description 1 and 2</a:t>
            </a:r>
          </a:p>
          <a:p>
            <a:pPr marL="342900" lvl="0" indent="-342900">
              <a:spcAft>
                <a:spcPts val="0"/>
              </a:spcAft>
              <a:buFont typeface="Symbol" panose="05050102010706020507" pitchFamily="18" charset="2"/>
              <a:buChar char=""/>
            </a:pPr>
            <a:r>
              <a:rPr lang="en-AU" sz="1600" dirty="0">
                <a:latin typeface="Calibri" panose="020F0502020204030204" pitchFamily="34" charset="0"/>
                <a:ea typeface="MS Mincho" panose="02020609040205080304" pitchFamily="49" charset="-128"/>
                <a:cs typeface="Times New Roman" panose="02020603050405020304" pitchFamily="18" charset="0"/>
              </a:rPr>
              <a:t>Account Number</a:t>
            </a:r>
          </a:p>
          <a:p>
            <a:pPr marL="342900" lvl="0" indent="-342900">
              <a:spcAft>
                <a:spcPts val="0"/>
              </a:spcAft>
              <a:buFont typeface="Symbol" panose="05050102010706020507" pitchFamily="18" charset="2"/>
              <a:buChar char=""/>
            </a:pPr>
            <a:r>
              <a:rPr lang="en-AU" sz="1600" dirty="0">
                <a:latin typeface="Calibri" panose="020F0502020204030204" pitchFamily="34" charset="0"/>
                <a:ea typeface="MS Mincho" panose="02020609040205080304" pitchFamily="49" charset="-128"/>
                <a:cs typeface="Times New Roman" panose="02020603050405020304" pitchFamily="18" charset="0"/>
              </a:rPr>
              <a:t>Subledger</a:t>
            </a:r>
          </a:p>
          <a:p>
            <a:pPr marL="342900" lvl="0" indent="-342900">
              <a:spcAft>
                <a:spcPts val="0"/>
              </a:spcAft>
              <a:buFont typeface="Symbol" panose="05050102010706020507" pitchFamily="18" charset="2"/>
              <a:buChar char=""/>
            </a:pPr>
            <a:r>
              <a:rPr lang="en-AU" sz="1600" dirty="0">
                <a:latin typeface="Calibri" panose="020F0502020204030204" pitchFamily="34" charset="0"/>
                <a:ea typeface="MS Mincho" panose="02020609040205080304" pitchFamily="49" charset="-128"/>
                <a:cs typeface="Times New Roman" panose="02020603050405020304" pitchFamily="18" charset="0"/>
              </a:rPr>
              <a:t>Quantity</a:t>
            </a:r>
          </a:p>
          <a:p>
            <a:pPr marL="342900" lvl="0" indent="-342900">
              <a:spcAft>
                <a:spcPts val="0"/>
              </a:spcAft>
              <a:buFont typeface="Symbol" panose="05050102010706020507" pitchFamily="18" charset="2"/>
              <a:buChar char=""/>
            </a:pPr>
            <a:r>
              <a:rPr lang="en-AU" sz="1600" dirty="0">
                <a:latin typeface="Calibri" panose="020F0502020204030204" pitchFamily="34" charset="0"/>
                <a:ea typeface="MS Mincho" panose="02020609040205080304" pitchFamily="49" charset="-128"/>
                <a:cs typeface="Times New Roman" panose="02020603050405020304" pitchFamily="18" charset="0"/>
              </a:rPr>
              <a:t>Unit Price</a:t>
            </a:r>
          </a:p>
          <a:p>
            <a:pPr marL="342900" lvl="0" indent="-342900">
              <a:spcAft>
                <a:spcPts val="0"/>
              </a:spcAft>
              <a:buFont typeface="Symbol" panose="05050102010706020507" pitchFamily="18" charset="2"/>
              <a:buChar char=""/>
            </a:pPr>
            <a:r>
              <a:rPr lang="en-AU" sz="1600" dirty="0">
                <a:latin typeface="Calibri" panose="020F0502020204030204" pitchFamily="34" charset="0"/>
                <a:ea typeface="MS Mincho" panose="02020609040205080304" pitchFamily="49" charset="-128"/>
                <a:cs typeface="Times New Roman" panose="02020603050405020304" pitchFamily="18" charset="0"/>
              </a:rPr>
              <a:t>Extended Amount</a:t>
            </a:r>
          </a:p>
          <a:p>
            <a:pPr>
              <a:spcAft>
                <a:spcPts val="0"/>
              </a:spcAft>
            </a:pPr>
            <a:r>
              <a:rPr lang="en-AU" sz="1600" dirty="0">
                <a:latin typeface="Calibri" panose="020F0502020204030204" pitchFamily="34" charset="0"/>
                <a:ea typeface="MS Mincho" panose="02020609040205080304" pitchFamily="49" charset="-128"/>
                <a:cs typeface="Times New Roman" panose="02020603050405020304" pitchFamily="18" charset="0"/>
              </a:rPr>
              <a:t> </a:t>
            </a:r>
          </a:p>
          <a:p>
            <a:r>
              <a:rPr lang="en-AU" sz="1600" dirty="0">
                <a:latin typeface="Calibri" panose="020F0502020204030204" pitchFamily="34" charset="0"/>
                <a:ea typeface="MS Mincho" panose="02020609040205080304" pitchFamily="49" charset="-128"/>
                <a:cs typeface="Times New Roman" panose="02020603050405020304" pitchFamily="18" charset="0"/>
              </a:rPr>
              <a:t>The default image attachment is also displayed if an attachment has been loaded against the detail line, or the default Item Master attachment if the order is a Stock requisition.</a:t>
            </a:r>
            <a:endParaRPr lang="en-AU" sz="1600" dirty="0"/>
          </a:p>
        </p:txBody>
      </p:sp>
      <p:pic>
        <p:nvPicPr>
          <p:cNvPr id="9" name="Picture 8">
            <a:extLst>
              <a:ext uri="{FF2B5EF4-FFF2-40B4-BE49-F238E27FC236}">
                <a16:creationId xmlns:a16="http://schemas.microsoft.com/office/drawing/2014/main" id="{F3EB55B9-71EF-4E09-99B5-DA22E0B779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spTree>
    <p:extLst>
      <p:ext uri="{BB962C8B-B14F-4D97-AF65-F5344CB8AC3E}">
        <p14:creationId xmlns:p14="http://schemas.microsoft.com/office/powerpoint/2010/main" val="20571555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1271A-4388-457E-8B85-130337DBC439}"/>
              </a:ext>
            </a:extLst>
          </p:cNvPr>
          <p:cNvSpPr>
            <a:spLocks noGrp="1"/>
          </p:cNvSpPr>
          <p:nvPr>
            <p:ph type="title"/>
          </p:nvPr>
        </p:nvSpPr>
        <p:spPr/>
        <p:txBody>
          <a:bodyPr>
            <a:normAutofit/>
          </a:bodyPr>
          <a:lstStyle/>
          <a:p>
            <a:r>
              <a:rPr lang="en-AU" sz="4400" dirty="0"/>
              <a:t>Approve / Reject Approval</a:t>
            </a:r>
          </a:p>
        </p:txBody>
      </p:sp>
      <p:sp>
        <p:nvSpPr>
          <p:cNvPr id="4" name="Footer Placeholder 3">
            <a:extLst>
              <a:ext uri="{FF2B5EF4-FFF2-40B4-BE49-F238E27FC236}">
                <a16:creationId xmlns:a16="http://schemas.microsoft.com/office/drawing/2014/main" id="{3F32A20F-39D2-4407-8F51-C3512F53644B}"/>
              </a:ext>
            </a:extLst>
          </p:cNvPr>
          <p:cNvSpPr>
            <a:spLocks noGrp="1"/>
          </p:cNvSpPr>
          <p:nvPr>
            <p:ph type="ftr" sz="quarter" idx="11"/>
          </p:nvPr>
        </p:nvSpPr>
        <p:spPr/>
        <p:txBody>
          <a:bodyPr/>
          <a:lstStyle/>
          <a:p>
            <a:r>
              <a:rPr lang="en-AU" dirty="0"/>
              <a:t>Copyright © 2020 - Rinami Pty Ltd</a:t>
            </a:r>
            <a:endParaRPr lang="en-US" dirty="0"/>
          </a:p>
        </p:txBody>
      </p:sp>
      <p:pic>
        <p:nvPicPr>
          <p:cNvPr id="5" name="Picture 4">
            <a:extLst>
              <a:ext uri="{FF2B5EF4-FFF2-40B4-BE49-F238E27FC236}">
                <a16:creationId xmlns:a16="http://schemas.microsoft.com/office/drawing/2014/main" id="{F7603616-85B0-4BE9-8F2E-91905F877538}"/>
              </a:ext>
            </a:extLst>
          </p:cNvPr>
          <p:cNvPicPr/>
          <p:nvPr/>
        </p:nvPicPr>
        <p:blipFill>
          <a:blip r:embed="rId2"/>
          <a:stretch>
            <a:fillRect/>
          </a:stretch>
        </p:blipFill>
        <p:spPr>
          <a:xfrm>
            <a:off x="899593" y="1470065"/>
            <a:ext cx="2808312" cy="4767247"/>
          </a:xfrm>
          <a:prstGeom prst="rect">
            <a:avLst/>
          </a:prstGeom>
        </p:spPr>
      </p:pic>
      <p:sp>
        <p:nvSpPr>
          <p:cNvPr id="6" name="Rectangle 5">
            <a:extLst>
              <a:ext uri="{FF2B5EF4-FFF2-40B4-BE49-F238E27FC236}">
                <a16:creationId xmlns:a16="http://schemas.microsoft.com/office/drawing/2014/main" id="{35AFC3F6-CF9D-4B67-9C63-FAEC48F3AD9D}"/>
              </a:ext>
            </a:extLst>
          </p:cNvPr>
          <p:cNvSpPr/>
          <p:nvPr/>
        </p:nvSpPr>
        <p:spPr>
          <a:xfrm>
            <a:off x="3830762" y="1476554"/>
            <a:ext cx="4572000" cy="1477328"/>
          </a:xfrm>
          <a:prstGeom prst="rect">
            <a:avLst/>
          </a:prstGeom>
        </p:spPr>
        <p:txBody>
          <a:bodyPr>
            <a:spAutoFit/>
          </a:bodyPr>
          <a:lstStyle/>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Press the </a:t>
            </a:r>
            <a:r>
              <a:rPr lang="en-AU" b="1" dirty="0">
                <a:latin typeface="Calibri" panose="020F0502020204030204" pitchFamily="34" charset="0"/>
                <a:ea typeface="MS Mincho" panose="02020609040205080304" pitchFamily="49" charset="-128"/>
                <a:cs typeface="Times New Roman" panose="02020603050405020304" pitchFamily="18" charset="0"/>
              </a:rPr>
              <a:t>Accept</a:t>
            </a:r>
            <a:r>
              <a:rPr lang="en-AU" dirty="0">
                <a:latin typeface="Calibri" panose="020F0502020204030204" pitchFamily="34" charset="0"/>
                <a:ea typeface="MS Mincho" panose="02020609040205080304" pitchFamily="49" charset="-128"/>
                <a:cs typeface="Times New Roman" panose="02020603050405020304" pitchFamily="18" charset="0"/>
              </a:rPr>
              <a:t> or </a:t>
            </a:r>
            <a:r>
              <a:rPr lang="en-AU" b="1" dirty="0">
                <a:latin typeface="Calibri" panose="020F0502020204030204" pitchFamily="34" charset="0"/>
                <a:ea typeface="MS Mincho" panose="02020609040205080304" pitchFamily="49" charset="-128"/>
                <a:cs typeface="Times New Roman" panose="02020603050405020304" pitchFamily="18" charset="0"/>
              </a:rPr>
              <a:t>Reject </a:t>
            </a:r>
            <a:r>
              <a:rPr lang="en-AU" dirty="0">
                <a:latin typeface="Calibri" panose="020F0502020204030204" pitchFamily="34" charset="0"/>
                <a:ea typeface="MS Mincho" panose="02020609040205080304" pitchFamily="49" charset="-128"/>
                <a:cs typeface="Times New Roman" panose="02020603050405020304" pitchFamily="18" charset="0"/>
              </a:rPr>
              <a:t>buttons to approve or reject the purchase order/requisition</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The user is prompted to provide a comment/reason for the approval/rejection.</a:t>
            </a:r>
          </a:p>
        </p:txBody>
      </p:sp>
      <p:pic>
        <p:nvPicPr>
          <p:cNvPr id="7" name="Picture 6">
            <a:extLst>
              <a:ext uri="{FF2B5EF4-FFF2-40B4-BE49-F238E27FC236}">
                <a16:creationId xmlns:a16="http://schemas.microsoft.com/office/drawing/2014/main" id="{0296F2DC-FC2D-4B81-878F-80D7BFD7D2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8" name="Picture 7" descr="Image result for aaco images">
            <a:extLst>
              <a:ext uri="{FF2B5EF4-FFF2-40B4-BE49-F238E27FC236}">
                <a16:creationId xmlns:a16="http://schemas.microsoft.com/office/drawing/2014/main" id="{F5EB6878-301C-4CB1-BDC8-0BFCA7029126}"/>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extLst>
      <p:ext uri="{BB962C8B-B14F-4D97-AF65-F5344CB8AC3E}">
        <p14:creationId xmlns:p14="http://schemas.microsoft.com/office/powerpoint/2010/main" val="324879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B6165E-B54D-4F71-870D-CF5B14307D5D}"/>
              </a:ext>
            </a:extLst>
          </p:cNvPr>
          <p:cNvSpPr>
            <a:spLocks noGrp="1"/>
          </p:cNvSpPr>
          <p:nvPr>
            <p:ph type="title"/>
          </p:nvPr>
        </p:nvSpPr>
        <p:spPr/>
        <p:txBody>
          <a:bodyPr>
            <a:normAutofit/>
          </a:bodyPr>
          <a:lstStyle/>
          <a:p>
            <a:r>
              <a:rPr lang="en-AU" sz="4400" dirty="0"/>
              <a:t>Approve / Reject Approval </a:t>
            </a:r>
            <a:r>
              <a:rPr lang="en-AU" sz="4400" dirty="0" err="1"/>
              <a:t>cont</a:t>
            </a:r>
            <a:r>
              <a:rPr lang="en-AU" sz="4400" dirty="0"/>
              <a:t>…</a:t>
            </a:r>
          </a:p>
        </p:txBody>
      </p:sp>
      <p:sp>
        <p:nvSpPr>
          <p:cNvPr id="4" name="Footer Placeholder 3">
            <a:extLst>
              <a:ext uri="{FF2B5EF4-FFF2-40B4-BE49-F238E27FC236}">
                <a16:creationId xmlns:a16="http://schemas.microsoft.com/office/drawing/2014/main" id="{5D71FCE4-87B0-49D3-AB99-DDDE7CD5F498}"/>
              </a:ext>
            </a:extLst>
          </p:cNvPr>
          <p:cNvSpPr>
            <a:spLocks noGrp="1"/>
          </p:cNvSpPr>
          <p:nvPr>
            <p:ph type="ftr" sz="quarter" idx="11"/>
          </p:nvPr>
        </p:nvSpPr>
        <p:spPr/>
        <p:txBody>
          <a:bodyPr/>
          <a:lstStyle/>
          <a:p>
            <a:r>
              <a:rPr lang="en-AU" dirty="0"/>
              <a:t>Copyright © 2020 - Rinami Pty Ltd</a:t>
            </a:r>
            <a:endParaRPr lang="en-US" dirty="0"/>
          </a:p>
        </p:txBody>
      </p:sp>
      <p:pic>
        <p:nvPicPr>
          <p:cNvPr id="5" name="Picture 4">
            <a:extLst>
              <a:ext uri="{FF2B5EF4-FFF2-40B4-BE49-F238E27FC236}">
                <a16:creationId xmlns:a16="http://schemas.microsoft.com/office/drawing/2014/main" id="{209B7927-CDD3-426D-8335-BA26503C1F6F}"/>
              </a:ext>
            </a:extLst>
          </p:cNvPr>
          <p:cNvPicPr/>
          <p:nvPr/>
        </p:nvPicPr>
        <p:blipFill>
          <a:blip r:embed="rId2"/>
          <a:stretch>
            <a:fillRect/>
          </a:stretch>
        </p:blipFill>
        <p:spPr>
          <a:xfrm>
            <a:off x="842022" y="1628800"/>
            <a:ext cx="4229735" cy="2853055"/>
          </a:xfrm>
          <a:prstGeom prst="rect">
            <a:avLst/>
          </a:prstGeom>
        </p:spPr>
      </p:pic>
      <p:sp>
        <p:nvSpPr>
          <p:cNvPr id="6" name="Rectangle 5">
            <a:extLst>
              <a:ext uri="{FF2B5EF4-FFF2-40B4-BE49-F238E27FC236}">
                <a16:creationId xmlns:a16="http://schemas.microsoft.com/office/drawing/2014/main" id="{7A64F24B-FE2C-4293-87F8-FEB7D0AF23F2}"/>
              </a:ext>
            </a:extLst>
          </p:cNvPr>
          <p:cNvSpPr/>
          <p:nvPr/>
        </p:nvSpPr>
        <p:spPr>
          <a:xfrm>
            <a:off x="5148064" y="1556792"/>
            <a:ext cx="3816424" cy="1200329"/>
          </a:xfrm>
          <a:prstGeom prst="rect">
            <a:avLst/>
          </a:prstGeom>
        </p:spPr>
        <p:txBody>
          <a:bodyPr wrap="square">
            <a:spAutoFit/>
          </a:bodyPr>
          <a:lstStyle/>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The rejection comment is appended to the order header text attachment, clearly identified with the Username, and date/time of the transaction.</a:t>
            </a:r>
          </a:p>
        </p:txBody>
      </p:sp>
      <p:pic>
        <p:nvPicPr>
          <p:cNvPr id="7" name="Picture 6">
            <a:extLst>
              <a:ext uri="{FF2B5EF4-FFF2-40B4-BE49-F238E27FC236}">
                <a16:creationId xmlns:a16="http://schemas.microsoft.com/office/drawing/2014/main" id="{9022FC93-C898-4BEE-9B75-647DD9AB25E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8" name="Picture 7" descr="Image result for aaco images">
            <a:extLst>
              <a:ext uri="{FF2B5EF4-FFF2-40B4-BE49-F238E27FC236}">
                <a16:creationId xmlns:a16="http://schemas.microsoft.com/office/drawing/2014/main" id="{91EA1D1A-FBD8-47EC-ABD4-8D7B085EBDE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extLst>
      <p:ext uri="{BB962C8B-B14F-4D97-AF65-F5344CB8AC3E}">
        <p14:creationId xmlns:p14="http://schemas.microsoft.com/office/powerpoint/2010/main" val="9934145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DB22-47FC-4C60-B7B8-283A972A77C1}"/>
              </a:ext>
            </a:extLst>
          </p:cNvPr>
          <p:cNvSpPr>
            <a:spLocks noGrp="1"/>
          </p:cNvSpPr>
          <p:nvPr>
            <p:ph type="title"/>
          </p:nvPr>
        </p:nvSpPr>
        <p:spPr/>
        <p:txBody>
          <a:bodyPr>
            <a:normAutofit fontScale="90000"/>
          </a:bodyPr>
          <a:lstStyle/>
          <a:p>
            <a:r>
              <a:rPr lang="en-AU" dirty="0"/>
              <a:t>Approve / Reject Approval </a:t>
            </a:r>
            <a:r>
              <a:rPr lang="en-AU" dirty="0" err="1"/>
              <a:t>cont</a:t>
            </a:r>
            <a:r>
              <a:rPr lang="en-AU" dirty="0"/>
              <a:t>…</a:t>
            </a:r>
          </a:p>
        </p:txBody>
      </p:sp>
      <p:sp>
        <p:nvSpPr>
          <p:cNvPr id="4" name="Footer Placeholder 3">
            <a:extLst>
              <a:ext uri="{FF2B5EF4-FFF2-40B4-BE49-F238E27FC236}">
                <a16:creationId xmlns:a16="http://schemas.microsoft.com/office/drawing/2014/main" id="{D05C241D-631D-4299-8827-409AF4F050CC}"/>
              </a:ext>
            </a:extLst>
          </p:cNvPr>
          <p:cNvSpPr>
            <a:spLocks noGrp="1"/>
          </p:cNvSpPr>
          <p:nvPr>
            <p:ph type="ftr" sz="quarter" idx="11"/>
          </p:nvPr>
        </p:nvSpPr>
        <p:spPr/>
        <p:txBody>
          <a:bodyPr/>
          <a:lstStyle/>
          <a:p>
            <a:r>
              <a:rPr lang="en-AU" dirty="0"/>
              <a:t>Copyright © 2020 - Rinami Pty Ltd</a:t>
            </a:r>
            <a:endParaRPr lang="en-US" dirty="0"/>
          </a:p>
        </p:txBody>
      </p:sp>
      <p:pic>
        <p:nvPicPr>
          <p:cNvPr id="5" name="Picture 4">
            <a:extLst>
              <a:ext uri="{FF2B5EF4-FFF2-40B4-BE49-F238E27FC236}">
                <a16:creationId xmlns:a16="http://schemas.microsoft.com/office/drawing/2014/main" id="{8F57B0F3-91A6-4BF9-B013-0A11A7373D18}"/>
              </a:ext>
            </a:extLst>
          </p:cNvPr>
          <p:cNvPicPr/>
          <p:nvPr/>
        </p:nvPicPr>
        <p:blipFill>
          <a:blip r:embed="rId2"/>
          <a:stretch>
            <a:fillRect/>
          </a:stretch>
        </p:blipFill>
        <p:spPr>
          <a:xfrm>
            <a:off x="837255" y="1451391"/>
            <a:ext cx="2870650" cy="4785921"/>
          </a:xfrm>
          <a:prstGeom prst="rect">
            <a:avLst/>
          </a:prstGeom>
        </p:spPr>
      </p:pic>
      <p:sp>
        <p:nvSpPr>
          <p:cNvPr id="6" name="Rectangle 5">
            <a:extLst>
              <a:ext uri="{FF2B5EF4-FFF2-40B4-BE49-F238E27FC236}">
                <a16:creationId xmlns:a16="http://schemas.microsoft.com/office/drawing/2014/main" id="{7E092DE1-913E-46F1-A311-B662CDF915FC}"/>
              </a:ext>
            </a:extLst>
          </p:cNvPr>
          <p:cNvSpPr/>
          <p:nvPr/>
        </p:nvSpPr>
        <p:spPr>
          <a:xfrm>
            <a:off x="4139952" y="1556792"/>
            <a:ext cx="2944717" cy="369332"/>
          </a:xfrm>
          <a:prstGeom prst="rect">
            <a:avLst/>
          </a:prstGeom>
        </p:spPr>
        <p:txBody>
          <a:bodyPr wrap="none">
            <a:spAutoFit/>
          </a:bodyPr>
          <a:lstStyle/>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Example approval comments.</a:t>
            </a:r>
          </a:p>
        </p:txBody>
      </p:sp>
      <p:pic>
        <p:nvPicPr>
          <p:cNvPr id="8" name="Picture 7">
            <a:extLst>
              <a:ext uri="{FF2B5EF4-FFF2-40B4-BE49-F238E27FC236}">
                <a16:creationId xmlns:a16="http://schemas.microsoft.com/office/drawing/2014/main" id="{DA8E60E0-27E6-4844-BA95-C737C9DC54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7" name="Picture 6" descr="Image result for aaco images">
            <a:extLst>
              <a:ext uri="{FF2B5EF4-FFF2-40B4-BE49-F238E27FC236}">
                <a16:creationId xmlns:a16="http://schemas.microsoft.com/office/drawing/2014/main" id="{DCF7F6C4-4ADC-4798-8C7C-386AE44F2E9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extLst>
      <p:ext uri="{BB962C8B-B14F-4D97-AF65-F5344CB8AC3E}">
        <p14:creationId xmlns:p14="http://schemas.microsoft.com/office/powerpoint/2010/main" val="2759516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6C49E-2F61-4588-803C-770CE7868C75}"/>
              </a:ext>
            </a:extLst>
          </p:cNvPr>
          <p:cNvSpPr>
            <a:spLocks noGrp="1"/>
          </p:cNvSpPr>
          <p:nvPr>
            <p:ph type="title"/>
          </p:nvPr>
        </p:nvSpPr>
        <p:spPr/>
        <p:txBody>
          <a:bodyPr>
            <a:normAutofit/>
          </a:bodyPr>
          <a:lstStyle/>
          <a:p>
            <a:r>
              <a:rPr lang="en-AU" sz="4400" dirty="0"/>
              <a:t>Push Notifications</a:t>
            </a:r>
          </a:p>
        </p:txBody>
      </p:sp>
      <p:sp>
        <p:nvSpPr>
          <p:cNvPr id="4" name="Footer Placeholder 3">
            <a:extLst>
              <a:ext uri="{FF2B5EF4-FFF2-40B4-BE49-F238E27FC236}">
                <a16:creationId xmlns:a16="http://schemas.microsoft.com/office/drawing/2014/main" id="{F2775EFB-6DC6-4477-B3DB-0288E790E3E8}"/>
              </a:ext>
            </a:extLst>
          </p:cNvPr>
          <p:cNvSpPr>
            <a:spLocks noGrp="1"/>
          </p:cNvSpPr>
          <p:nvPr>
            <p:ph type="ftr" sz="quarter" idx="11"/>
          </p:nvPr>
        </p:nvSpPr>
        <p:spPr/>
        <p:txBody>
          <a:bodyPr/>
          <a:lstStyle/>
          <a:p>
            <a:r>
              <a:rPr lang="en-AU" dirty="0"/>
              <a:t>Copyright © 2020 - Rinami Pty Ltd</a:t>
            </a:r>
            <a:endParaRPr lang="en-US" dirty="0"/>
          </a:p>
        </p:txBody>
      </p:sp>
      <p:sp>
        <p:nvSpPr>
          <p:cNvPr id="6" name="Rectangle 2">
            <a:extLst>
              <a:ext uri="{FF2B5EF4-FFF2-40B4-BE49-F238E27FC236}">
                <a16:creationId xmlns:a16="http://schemas.microsoft.com/office/drawing/2014/main" id="{B4105A6A-2617-468C-BB50-6254AC265AEE}"/>
              </a:ext>
            </a:extLst>
          </p:cNvPr>
          <p:cNvSpPr>
            <a:spLocks noChangeArrowheads="1"/>
          </p:cNvSpPr>
          <p:nvPr/>
        </p:nvSpPr>
        <p:spPr bwMode="auto">
          <a:xfrm>
            <a:off x="899592" y="154742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AU"/>
          </a:p>
        </p:txBody>
      </p:sp>
      <p:graphicFrame>
        <p:nvGraphicFramePr>
          <p:cNvPr id="7" name="Object 6">
            <a:extLst>
              <a:ext uri="{FF2B5EF4-FFF2-40B4-BE49-F238E27FC236}">
                <a16:creationId xmlns:a16="http://schemas.microsoft.com/office/drawing/2014/main" id="{7C2F896D-B9A0-4644-8A70-C1770A77703E}"/>
              </a:ext>
            </a:extLst>
          </p:cNvPr>
          <p:cNvGraphicFramePr>
            <a:graphicFrameLocks noChangeAspect="1"/>
          </p:cNvGraphicFramePr>
          <p:nvPr>
            <p:extLst>
              <p:ext uri="{D42A27DB-BD31-4B8C-83A1-F6EECF244321}">
                <p14:modId xmlns:p14="http://schemas.microsoft.com/office/powerpoint/2010/main" val="3101163844"/>
              </p:ext>
            </p:extLst>
          </p:nvPr>
        </p:nvGraphicFramePr>
        <p:xfrm>
          <a:off x="899592" y="1547421"/>
          <a:ext cx="2705100" cy="1866900"/>
        </p:xfrm>
        <a:graphic>
          <a:graphicData uri="http://schemas.openxmlformats.org/presentationml/2006/ole">
            <mc:AlternateContent xmlns:mc="http://schemas.openxmlformats.org/markup-compatibility/2006">
              <mc:Choice xmlns:v="urn:schemas-microsoft-com:vml" Requires="v">
                <p:oleObj spid="_x0000_s1026" name="Bitmap Image" r:id="rId3" imgW="10958510" imgH="7559695" progId="Paint.Picture">
                  <p:embed/>
                </p:oleObj>
              </mc:Choice>
              <mc:Fallback>
                <p:oleObj name="Bitmap Image" r:id="rId3" imgW="10958510" imgH="7559695" progId="Paint.Picture">
                  <p:embed/>
                  <p:pic>
                    <p:nvPicPr>
                      <p:cNvPr id="7" name="Object 6">
                        <a:extLst>
                          <a:ext uri="{FF2B5EF4-FFF2-40B4-BE49-F238E27FC236}">
                            <a16:creationId xmlns:a16="http://schemas.microsoft.com/office/drawing/2014/main" id="{7C2F896D-B9A0-4644-8A70-C1770A7770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547421"/>
                        <a:ext cx="2705100" cy="186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 name="Rectangle 7">
            <a:extLst>
              <a:ext uri="{FF2B5EF4-FFF2-40B4-BE49-F238E27FC236}">
                <a16:creationId xmlns:a16="http://schemas.microsoft.com/office/drawing/2014/main" id="{BB2785C7-44CE-4DF8-8D00-8C662223E3C9}"/>
              </a:ext>
            </a:extLst>
          </p:cNvPr>
          <p:cNvSpPr/>
          <p:nvPr/>
        </p:nvSpPr>
        <p:spPr>
          <a:xfrm>
            <a:off x="3749040" y="1196752"/>
            <a:ext cx="4572000" cy="4247317"/>
          </a:xfrm>
          <a:prstGeom prst="rect">
            <a:avLst/>
          </a:prstGeom>
        </p:spPr>
        <p:txBody>
          <a:bodyPr>
            <a:spAutoFit/>
          </a:bodyPr>
          <a:lstStyle/>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*Where required Google Push Notifications setup has been completed within Cantara and appropriate JDE changes applied*</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When logging into the approvals application the device identifier will register with Cantara and the Google Push notification service. When approval notifications are recorded within JDE, Cantara will send the notification message.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The notification message is displayed on the device like any other notification you normally see on the device.</a:t>
            </a:r>
          </a:p>
        </p:txBody>
      </p:sp>
      <p:pic>
        <p:nvPicPr>
          <p:cNvPr id="10" name="Picture 9">
            <a:extLst>
              <a:ext uri="{FF2B5EF4-FFF2-40B4-BE49-F238E27FC236}">
                <a16:creationId xmlns:a16="http://schemas.microsoft.com/office/drawing/2014/main" id="{AFFFF2A5-0445-400C-B1CF-8CE3E01BE1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spTree>
    <p:extLst>
      <p:ext uri="{BB962C8B-B14F-4D97-AF65-F5344CB8AC3E}">
        <p14:creationId xmlns:p14="http://schemas.microsoft.com/office/powerpoint/2010/main" val="814510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24C746-6E29-4542-90B0-C558BAF1F2D4}"/>
              </a:ext>
            </a:extLst>
          </p:cNvPr>
          <p:cNvSpPr>
            <a:spLocks noGrp="1"/>
          </p:cNvSpPr>
          <p:nvPr>
            <p:ph type="title"/>
          </p:nvPr>
        </p:nvSpPr>
        <p:spPr/>
        <p:txBody>
          <a:bodyPr>
            <a:normAutofit/>
          </a:bodyPr>
          <a:lstStyle/>
          <a:p>
            <a:r>
              <a:rPr lang="en-AU" sz="4400" dirty="0"/>
              <a:t>Purchase Order Entry Main Menu</a:t>
            </a:r>
          </a:p>
        </p:txBody>
      </p:sp>
      <p:sp>
        <p:nvSpPr>
          <p:cNvPr id="4" name="Footer Placeholder 3">
            <a:extLst>
              <a:ext uri="{FF2B5EF4-FFF2-40B4-BE49-F238E27FC236}">
                <a16:creationId xmlns:a16="http://schemas.microsoft.com/office/drawing/2014/main" id="{B6A705F8-FEAF-4FCB-AE0A-D25417124DB4}"/>
              </a:ext>
            </a:extLst>
          </p:cNvPr>
          <p:cNvSpPr>
            <a:spLocks noGrp="1"/>
          </p:cNvSpPr>
          <p:nvPr>
            <p:ph type="ftr" sz="quarter" idx="11"/>
          </p:nvPr>
        </p:nvSpPr>
        <p:spPr/>
        <p:txBody>
          <a:bodyPr/>
          <a:lstStyle/>
          <a:p>
            <a:r>
              <a:rPr lang="en-AU" dirty="0"/>
              <a:t>Copyright © 2020 - Rinami Pty Ltd</a:t>
            </a:r>
            <a:endParaRPr lang="en-US" dirty="0"/>
          </a:p>
        </p:txBody>
      </p:sp>
      <p:pic>
        <p:nvPicPr>
          <p:cNvPr id="6" name="Picture 5">
            <a:extLst>
              <a:ext uri="{FF2B5EF4-FFF2-40B4-BE49-F238E27FC236}">
                <a16:creationId xmlns:a16="http://schemas.microsoft.com/office/drawing/2014/main" id="{17CF93C1-EF50-42BB-9759-2D0E443111F9}"/>
              </a:ext>
            </a:extLst>
          </p:cNvPr>
          <p:cNvPicPr/>
          <p:nvPr/>
        </p:nvPicPr>
        <p:blipFill>
          <a:blip r:embed="rId2"/>
          <a:stretch>
            <a:fillRect/>
          </a:stretch>
        </p:blipFill>
        <p:spPr>
          <a:xfrm>
            <a:off x="899593" y="1451391"/>
            <a:ext cx="2808312" cy="4785921"/>
          </a:xfrm>
          <a:prstGeom prst="rect">
            <a:avLst/>
          </a:prstGeom>
        </p:spPr>
      </p:pic>
      <p:sp>
        <p:nvSpPr>
          <p:cNvPr id="7" name="Rectangle 6">
            <a:extLst>
              <a:ext uri="{FF2B5EF4-FFF2-40B4-BE49-F238E27FC236}">
                <a16:creationId xmlns:a16="http://schemas.microsoft.com/office/drawing/2014/main" id="{BD3C6BD8-A136-4702-AE91-8B3A7111C6E1}"/>
              </a:ext>
            </a:extLst>
          </p:cNvPr>
          <p:cNvSpPr/>
          <p:nvPr/>
        </p:nvSpPr>
        <p:spPr>
          <a:xfrm>
            <a:off x="3794760" y="1340768"/>
            <a:ext cx="5169728" cy="4801314"/>
          </a:xfrm>
          <a:prstGeom prst="rect">
            <a:avLst/>
          </a:prstGeom>
        </p:spPr>
        <p:txBody>
          <a:bodyPr wrap="square">
            <a:spAutoFit/>
          </a:bodyPr>
          <a:lstStyle/>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On first login will preload some information such as Business Units, Suppliers and Account Numbers this is required to enable the text searching functionality that simplifies the order creation process.</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On the Main Menu you will see large buttons that take you to the Raise Requisition screen or the Approvals App (if incorporated).</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In the top menu </a:t>
            </a:r>
            <a:r>
              <a:rPr lang="en-AU" b="1" dirty="0">
                <a:latin typeface="Calibri" panose="020F0502020204030204" pitchFamily="34" charset="0"/>
                <a:ea typeface="MS Mincho" panose="02020609040205080304" pitchFamily="49" charset="-128"/>
                <a:cs typeface="Times New Roman" panose="02020603050405020304" pitchFamily="18" charset="0"/>
              </a:rPr>
              <a:t>Reload</a:t>
            </a:r>
            <a:r>
              <a:rPr lang="en-AU" dirty="0">
                <a:latin typeface="Calibri" panose="020F0502020204030204" pitchFamily="34" charset="0"/>
                <a:ea typeface="MS Mincho" panose="02020609040205080304" pitchFamily="49" charset="-128"/>
                <a:cs typeface="Times New Roman" panose="02020603050405020304" pitchFamily="18" charset="0"/>
              </a:rPr>
              <a:t> and </a:t>
            </a:r>
            <a:r>
              <a:rPr lang="en-AU" b="1" dirty="0">
                <a:latin typeface="Calibri" panose="020F0502020204030204" pitchFamily="34" charset="0"/>
                <a:ea typeface="MS Mincho" panose="02020609040205080304" pitchFamily="49" charset="-128"/>
                <a:cs typeface="Times New Roman" panose="02020603050405020304" pitchFamily="18" charset="0"/>
              </a:rPr>
              <a:t>Logout</a:t>
            </a:r>
            <a:r>
              <a:rPr lang="en-AU" dirty="0">
                <a:latin typeface="Calibri" panose="020F0502020204030204" pitchFamily="34" charset="0"/>
                <a:ea typeface="MS Mincho" panose="02020609040205080304" pitchFamily="49" charset="-128"/>
                <a:cs typeface="Times New Roman" panose="02020603050405020304" pitchFamily="18" charset="0"/>
              </a:rPr>
              <a:t> buttons are available. The Reload will reload the base data that is stored in the device (suppliers, account numbers, business units). The base data load will also occur if a different user logs into the device.</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r>
              <a:rPr lang="en-AU" dirty="0">
                <a:latin typeface="Calibri" panose="020F0502020204030204" pitchFamily="34" charset="0"/>
                <a:ea typeface="MS Mincho" panose="02020609040205080304" pitchFamily="49" charset="-128"/>
                <a:cs typeface="Times New Roman" panose="02020603050405020304" pitchFamily="18" charset="0"/>
              </a:rPr>
              <a:t>See the separate guide for the approvals app for the functionality of the Approve Orders screens.</a:t>
            </a:r>
            <a:endParaRPr lang="en-AU" dirty="0"/>
          </a:p>
        </p:txBody>
      </p:sp>
      <p:pic>
        <p:nvPicPr>
          <p:cNvPr id="9" name="Picture 8">
            <a:extLst>
              <a:ext uri="{FF2B5EF4-FFF2-40B4-BE49-F238E27FC236}">
                <a16:creationId xmlns:a16="http://schemas.microsoft.com/office/drawing/2014/main" id="{0370F60D-AAAC-4411-8CFF-D0CB2165CC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8" name="Picture 7" descr="Image result for aaco images">
            <a:extLst>
              <a:ext uri="{FF2B5EF4-FFF2-40B4-BE49-F238E27FC236}">
                <a16:creationId xmlns:a16="http://schemas.microsoft.com/office/drawing/2014/main" id="{6C8F5B0E-9499-4EF3-9290-422FC6D1B6F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extLst>
      <p:ext uri="{BB962C8B-B14F-4D97-AF65-F5344CB8AC3E}">
        <p14:creationId xmlns:p14="http://schemas.microsoft.com/office/powerpoint/2010/main" val="2579146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AU" sz="1400" dirty="0"/>
              <a:t>Copyright © 2020, Rinami Pty Ltd and/or its affiliates. All rights reserved. Oracle and Java are registered trademarks of Oracle and/or its affiliates. Other names may be trademarks of their respective owners.</a:t>
            </a:r>
          </a:p>
          <a:p>
            <a:r>
              <a:rPr lang="en-AU" sz="1400" dirty="0"/>
              <a:t>This presentation is provided for information purposes only, and the contents hereof are subject to change without notice. This presentation is not warranted to be error-free, nor subject to any other warranties or conditions, whether expressed orally or implied in law, including implied warranties and conditions of merchantability or fitness for a particular purpose. We specifically disclaim any liability with respect to this presentation, and no contractual obligations are formed either directly or indirectly by this presentation. This presentation may not be reproduced or transmitted in any form or by any means, electronic or mechanical, for any purpose, without our prior written permission.</a:t>
            </a:r>
          </a:p>
          <a:p>
            <a:endParaRPr lang="en-AU" dirty="0"/>
          </a:p>
        </p:txBody>
      </p:sp>
      <p:sp>
        <p:nvSpPr>
          <p:cNvPr id="4" name="Footer Placeholder 3"/>
          <p:cNvSpPr>
            <a:spLocks noGrp="1"/>
          </p:cNvSpPr>
          <p:nvPr>
            <p:ph type="ftr" sz="quarter" idx="11"/>
          </p:nvPr>
        </p:nvSpPr>
        <p:spPr/>
        <p:txBody>
          <a:bodyPr/>
          <a:lstStyle/>
          <a:p>
            <a:r>
              <a:rPr lang="en-AU" dirty="0"/>
              <a:t>Copyright © 2020 - Rinami Pty Ltd</a:t>
            </a:r>
            <a:endParaRPr lang="en-US" dirty="0"/>
          </a:p>
        </p:txBody>
      </p:sp>
      <p:pic>
        <p:nvPicPr>
          <p:cNvPr id="6" name="Picture 5">
            <a:extLst>
              <a:ext uri="{FF2B5EF4-FFF2-40B4-BE49-F238E27FC236}">
                <a16:creationId xmlns:a16="http://schemas.microsoft.com/office/drawing/2014/main" id="{AF9F024D-831F-4B51-A68F-8A9D3B196D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5" name="Picture 4" descr="Image result for aaco images">
            <a:extLst>
              <a:ext uri="{FF2B5EF4-FFF2-40B4-BE49-F238E27FC236}">
                <a16:creationId xmlns:a16="http://schemas.microsoft.com/office/drawing/2014/main" id="{E14A4157-B824-4BC4-8F21-9981D708BD8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extLst>
      <p:ext uri="{BB962C8B-B14F-4D97-AF65-F5344CB8AC3E}">
        <p14:creationId xmlns:p14="http://schemas.microsoft.com/office/powerpoint/2010/main" val="9142382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3F1B8-006C-440B-8AB7-CA4140BF8BCC}"/>
              </a:ext>
            </a:extLst>
          </p:cNvPr>
          <p:cNvSpPr>
            <a:spLocks noGrp="1"/>
          </p:cNvSpPr>
          <p:nvPr>
            <p:ph type="title"/>
          </p:nvPr>
        </p:nvSpPr>
        <p:spPr/>
        <p:txBody>
          <a:bodyPr>
            <a:normAutofit/>
          </a:bodyPr>
          <a:lstStyle/>
          <a:p>
            <a:r>
              <a:rPr lang="en-AU" sz="4400" dirty="0"/>
              <a:t>Raise Requisition (Header)</a:t>
            </a:r>
          </a:p>
        </p:txBody>
      </p:sp>
      <p:sp>
        <p:nvSpPr>
          <p:cNvPr id="4" name="Footer Placeholder 3">
            <a:extLst>
              <a:ext uri="{FF2B5EF4-FFF2-40B4-BE49-F238E27FC236}">
                <a16:creationId xmlns:a16="http://schemas.microsoft.com/office/drawing/2014/main" id="{4DBD6006-FDA5-4D98-9143-0B60468A5D9A}"/>
              </a:ext>
            </a:extLst>
          </p:cNvPr>
          <p:cNvSpPr>
            <a:spLocks noGrp="1"/>
          </p:cNvSpPr>
          <p:nvPr>
            <p:ph type="ftr" sz="quarter" idx="11"/>
          </p:nvPr>
        </p:nvSpPr>
        <p:spPr/>
        <p:txBody>
          <a:bodyPr/>
          <a:lstStyle/>
          <a:p>
            <a:r>
              <a:rPr lang="en-AU" dirty="0"/>
              <a:t>Copyright © 2020 - Rinami Pty Ltd</a:t>
            </a:r>
            <a:endParaRPr lang="en-US" dirty="0"/>
          </a:p>
        </p:txBody>
      </p:sp>
      <p:pic>
        <p:nvPicPr>
          <p:cNvPr id="5" name="Picture 4">
            <a:extLst>
              <a:ext uri="{FF2B5EF4-FFF2-40B4-BE49-F238E27FC236}">
                <a16:creationId xmlns:a16="http://schemas.microsoft.com/office/drawing/2014/main" id="{FAD1CFD6-1BAC-4150-A7AD-5D3386E3D19E}"/>
              </a:ext>
            </a:extLst>
          </p:cNvPr>
          <p:cNvPicPr/>
          <p:nvPr/>
        </p:nvPicPr>
        <p:blipFill>
          <a:blip r:embed="rId2"/>
          <a:stretch>
            <a:fillRect/>
          </a:stretch>
        </p:blipFill>
        <p:spPr>
          <a:xfrm>
            <a:off x="899592" y="1505543"/>
            <a:ext cx="2880320" cy="4731769"/>
          </a:xfrm>
          <a:prstGeom prst="rect">
            <a:avLst/>
          </a:prstGeom>
        </p:spPr>
      </p:pic>
      <p:sp>
        <p:nvSpPr>
          <p:cNvPr id="6" name="Rectangle 5">
            <a:extLst>
              <a:ext uri="{FF2B5EF4-FFF2-40B4-BE49-F238E27FC236}">
                <a16:creationId xmlns:a16="http://schemas.microsoft.com/office/drawing/2014/main" id="{00B4F70E-C79F-40F1-A301-6B76B0A006AF}"/>
              </a:ext>
            </a:extLst>
          </p:cNvPr>
          <p:cNvSpPr/>
          <p:nvPr/>
        </p:nvSpPr>
        <p:spPr>
          <a:xfrm>
            <a:off x="3923928" y="1509386"/>
            <a:ext cx="4572000" cy="2031325"/>
          </a:xfrm>
          <a:prstGeom prst="rect">
            <a:avLst/>
          </a:prstGeom>
        </p:spPr>
        <p:txBody>
          <a:bodyPr>
            <a:spAutoFit/>
          </a:bodyPr>
          <a:lstStyle/>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Fill in the details are required:</a:t>
            </a:r>
          </a:p>
          <a:p>
            <a:pPr marL="342900" lvl="0" indent="-342900">
              <a:spcAft>
                <a:spcPts val="0"/>
              </a:spcAft>
              <a:buFont typeface="Symbol" panose="05050102010706020507" pitchFamily="18" charset="2"/>
              <a:buChar char=""/>
            </a:pPr>
            <a:r>
              <a:rPr lang="en-AU" dirty="0">
                <a:latin typeface="Calibri" panose="020F0502020204030204" pitchFamily="34" charset="0"/>
                <a:ea typeface="MS Mincho" panose="02020609040205080304" pitchFamily="49" charset="-128"/>
                <a:cs typeface="Times New Roman" panose="02020603050405020304" pitchFamily="18" charset="0"/>
              </a:rPr>
              <a:t>Supplier</a:t>
            </a:r>
          </a:p>
          <a:p>
            <a:pPr marL="342900" lvl="0" indent="-342900">
              <a:spcAft>
                <a:spcPts val="0"/>
              </a:spcAft>
              <a:buFont typeface="Symbol" panose="05050102010706020507" pitchFamily="18" charset="2"/>
              <a:buChar char=""/>
            </a:pPr>
            <a:r>
              <a:rPr lang="en-AU" dirty="0">
                <a:latin typeface="Calibri" panose="020F0502020204030204" pitchFamily="34" charset="0"/>
                <a:ea typeface="MS Mincho" panose="02020609040205080304" pitchFamily="49" charset="-128"/>
                <a:cs typeface="Times New Roman" panose="02020603050405020304" pitchFamily="18" charset="0"/>
              </a:rPr>
              <a:t>Business Unit</a:t>
            </a:r>
          </a:p>
          <a:p>
            <a:pPr marL="342900" lvl="0" indent="-342900">
              <a:spcAft>
                <a:spcPts val="0"/>
              </a:spcAft>
              <a:buFont typeface="Symbol" panose="05050102010706020507" pitchFamily="18" charset="2"/>
              <a:buChar char=""/>
            </a:pPr>
            <a:r>
              <a:rPr lang="en-AU" dirty="0">
                <a:latin typeface="Calibri" panose="020F0502020204030204" pitchFamily="34" charset="0"/>
                <a:ea typeface="MS Mincho" panose="02020609040205080304" pitchFamily="49" charset="-128"/>
                <a:cs typeface="Times New Roman" panose="02020603050405020304" pitchFamily="18" charset="0"/>
              </a:rPr>
              <a:t>Requested Date</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The </a:t>
            </a:r>
            <a:r>
              <a:rPr lang="en-AU" b="1" dirty="0">
                <a:latin typeface="Calibri" panose="020F0502020204030204" pitchFamily="34" charset="0"/>
                <a:ea typeface="MS Mincho" panose="02020609040205080304" pitchFamily="49" charset="-128"/>
                <a:cs typeface="Times New Roman" panose="02020603050405020304" pitchFamily="18" charset="0"/>
              </a:rPr>
              <a:t>Business Unit</a:t>
            </a:r>
            <a:r>
              <a:rPr lang="en-AU" dirty="0">
                <a:latin typeface="Calibri" panose="020F0502020204030204" pitchFamily="34" charset="0"/>
                <a:ea typeface="MS Mincho" panose="02020609040205080304" pitchFamily="49" charset="-128"/>
                <a:cs typeface="Times New Roman" panose="02020603050405020304" pitchFamily="18" charset="0"/>
              </a:rPr>
              <a:t> value will default to the user’s default Business Unit if set. </a:t>
            </a:r>
          </a:p>
        </p:txBody>
      </p:sp>
      <p:pic>
        <p:nvPicPr>
          <p:cNvPr id="7" name="Picture 6">
            <a:extLst>
              <a:ext uri="{FF2B5EF4-FFF2-40B4-BE49-F238E27FC236}">
                <a16:creationId xmlns:a16="http://schemas.microsoft.com/office/drawing/2014/main" id="{E9137961-B5A8-4744-9E3D-EAA47DA255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8" name="Picture 7" descr="Image result for aaco images">
            <a:extLst>
              <a:ext uri="{FF2B5EF4-FFF2-40B4-BE49-F238E27FC236}">
                <a16:creationId xmlns:a16="http://schemas.microsoft.com/office/drawing/2014/main" id="{FD4C69FD-7C14-418F-A2EE-CA00DCB18CA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extLst>
      <p:ext uri="{BB962C8B-B14F-4D97-AF65-F5344CB8AC3E}">
        <p14:creationId xmlns:p14="http://schemas.microsoft.com/office/powerpoint/2010/main" val="95991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D8E73-3E75-4A25-87BA-AB13BAB15F9E}"/>
              </a:ext>
            </a:extLst>
          </p:cNvPr>
          <p:cNvSpPr>
            <a:spLocks noGrp="1"/>
          </p:cNvSpPr>
          <p:nvPr>
            <p:ph type="title"/>
          </p:nvPr>
        </p:nvSpPr>
        <p:spPr/>
        <p:txBody>
          <a:bodyPr>
            <a:normAutofit fontScale="90000"/>
          </a:bodyPr>
          <a:lstStyle/>
          <a:p>
            <a:r>
              <a:rPr lang="en-AU" dirty="0"/>
              <a:t>Raise Requisition (Header) </a:t>
            </a:r>
            <a:r>
              <a:rPr lang="en-AU" dirty="0" err="1"/>
              <a:t>cont</a:t>
            </a:r>
            <a:r>
              <a:rPr lang="en-AU" dirty="0"/>
              <a:t>…</a:t>
            </a:r>
          </a:p>
        </p:txBody>
      </p:sp>
      <p:sp>
        <p:nvSpPr>
          <p:cNvPr id="4" name="Footer Placeholder 3">
            <a:extLst>
              <a:ext uri="{FF2B5EF4-FFF2-40B4-BE49-F238E27FC236}">
                <a16:creationId xmlns:a16="http://schemas.microsoft.com/office/drawing/2014/main" id="{1BB67EF3-6BF7-45F1-835E-5C00EC56197A}"/>
              </a:ext>
            </a:extLst>
          </p:cNvPr>
          <p:cNvSpPr>
            <a:spLocks noGrp="1"/>
          </p:cNvSpPr>
          <p:nvPr>
            <p:ph type="ftr" sz="quarter" idx="11"/>
          </p:nvPr>
        </p:nvSpPr>
        <p:spPr/>
        <p:txBody>
          <a:bodyPr/>
          <a:lstStyle/>
          <a:p>
            <a:r>
              <a:rPr lang="en-AU" dirty="0"/>
              <a:t>Copyright © 2020 - Rinami Pty Ltd</a:t>
            </a:r>
            <a:endParaRPr lang="en-US" dirty="0"/>
          </a:p>
        </p:txBody>
      </p:sp>
      <p:pic>
        <p:nvPicPr>
          <p:cNvPr id="5" name="Picture 4">
            <a:extLst>
              <a:ext uri="{FF2B5EF4-FFF2-40B4-BE49-F238E27FC236}">
                <a16:creationId xmlns:a16="http://schemas.microsoft.com/office/drawing/2014/main" id="{CF227033-FE62-4A1E-94E1-8D8D0FDC95DB}"/>
              </a:ext>
            </a:extLst>
          </p:cNvPr>
          <p:cNvPicPr/>
          <p:nvPr/>
        </p:nvPicPr>
        <p:blipFill>
          <a:blip r:embed="rId2"/>
          <a:stretch>
            <a:fillRect/>
          </a:stretch>
        </p:blipFill>
        <p:spPr>
          <a:xfrm>
            <a:off x="832491" y="1556792"/>
            <a:ext cx="2879725" cy="2199640"/>
          </a:xfrm>
          <a:prstGeom prst="rect">
            <a:avLst/>
          </a:prstGeom>
        </p:spPr>
      </p:pic>
      <p:sp>
        <p:nvSpPr>
          <p:cNvPr id="7" name="Rectangle 6">
            <a:extLst>
              <a:ext uri="{FF2B5EF4-FFF2-40B4-BE49-F238E27FC236}">
                <a16:creationId xmlns:a16="http://schemas.microsoft.com/office/drawing/2014/main" id="{3ACE0BC2-E082-4182-9F39-E204E33633F6}"/>
              </a:ext>
            </a:extLst>
          </p:cNvPr>
          <p:cNvSpPr/>
          <p:nvPr/>
        </p:nvSpPr>
        <p:spPr>
          <a:xfrm>
            <a:off x="3851920" y="1541574"/>
            <a:ext cx="4572000" cy="1754326"/>
          </a:xfrm>
          <a:prstGeom prst="rect">
            <a:avLst/>
          </a:prstGeom>
        </p:spPr>
        <p:txBody>
          <a:bodyPr>
            <a:spAutoFit/>
          </a:bodyPr>
          <a:lstStyle/>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To fill in the Supplier and Business Unit fields start typing the description of the Supplier or Business unit and matches will be displayed.</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r>
              <a:rPr lang="en-AU" dirty="0">
                <a:latin typeface="Calibri" panose="020F0502020204030204" pitchFamily="34" charset="0"/>
                <a:ea typeface="MS Mincho" panose="02020609040205080304" pitchFamily="49" charset="-128"/>
                <a:cs typeface="Times New Roman" panose="02020603050405020304" pitchFamily="18" charset="0"/>
              </a:rPr>
              <a:t>Press on the desired supplier to apply this to the field.</a:t>
            </a:r>
            <a:endParaRPr lang="en-AU" dirty="0"/>
          </a:p>
        </p:txBody>
      </p:sp>
      <p:pic>
        <p:nvPicPr>
          <p:cNvPr id="9" name="Picture 8">
            <a:extLst>
              <a:ext uri="{FF2B5EF4-FFF2-40B4-BE49-F238E27FC236}">
                <a16:creationId xmlns:a16="http://schemas.microsoft.com/office/drawing/2014/main" id="{CECA4379-F18E-465D-BCD1-1F21EBDC8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8" name="Picture 7" descr="Image result for aaco images">
            <a:extLst>
              <a:ext uri="{FF2B5EF4-FFF2-40B4-BE49-F238E27FC236}">
                <a16:creationId xmlns:a16="http://schemas.microsoft.com/office/drawing/2014/main" id="{F4FCE39F-D593-4E55-9181-CC15B735041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extLst>
      <p:ext uri="{BB962C8B-B14F-4D97-AF65-F5344CB8AC3E}">
        <p14:creationId xmlns:p14="http://schemas.microsoft.com/office/powerpoint/2010/main" val="2786836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8C15E-182C-42C2-AB7C-62E91B421699}"/>
              </a:ext>
            </a:extLst>
          </p:cNvPr>
          <p:cNvSpPr>
            <a:spLocks noGrp="1"/>
          </p:cNvSpPr>
          <p:nvPr>
            <p:ph type="title"/>
          </p:nvPr>
        </p:nvSpPr>
        <p:spPr/>
        <p:txBody>
          <a:bodyPr>
            <a:normAutofit fontScale="90000"/>
          </a:bodyPr>
          <a:lstStyle/>
          <a:p>
            <a:r>
              <a:rPr lang="en-AU" dirty="0"/>
              <a:t>Raise Requisition (Header) </a:t>
            </a:r>
            <a:r>
              <a:rPr lang="en-AU" dirty="0" err="1"/>
              <a:t>cont</a:t>
            </a:r>
            <a:r>
              <a:rPr lang="en-AU" dirty="0"/>
              <a:t>…</a:t>
            </a:r>
          </a:p>
        </p:txBody>
      </p:sp>
      <p:sp>
        <p:nvSpPr>
          <p:cNvPr id="4" name="Footer Placeholder 3">
            <a:extLst>
              <a:ext uri="{FF2B5EF4-FFF2-40B4-BE49-F238E27FC236}">
                <a16:creationId xmlns:a16="http://schemas.microsoft.com/office/drawing/2014/main" id="{148C193D-4EF4-4D2B-B093-56AA5D61B589}"/>
              </a:ext>
            </a:extLst>
          </p:cNvPr>
          <p:cNvSpPr>
            <a:spLocks noGrp="1"/>
          </p:cNvSpPr>
          <p:nvPr>
            <p:ph type="ftr" sz="quarter" idx="11"/>
          </p:nvPr>
        </p:nvSpPr>
        <p:spPr/>
        <p:txBody>
          <a:bodyPr/>
          <a:lstStyle/>
          <a:p>
            <a:r>
              <a:rPr lang="en-AU" dirty="0"/>
              <a:t>Copyright © 2020 - Rinami Pty Ltd</a:t>
            </a:r>
            <a:endParaRPr lang="en-US" dirty="0"/>
          </a:p>
        </p:txBody>
      </p:sp>
      <p:pic>
        <p:nvPicPr>
          <p:cNvPr id="5" name="Picture 4">
            <a:extLst>
              <a:ext uri="{FF2B5EF4-FFF2-40B4-BE49-F238E27FC236}">
                <a16:creationId xmlns:a16="http://schemas.microsoft.com/office/drawing/2014/main" id="{EB845276-246F-466B-B1A9-D6AE95D87525}"/>
              </a:ext>
            </a:extLst>
          </p:cNvPr>
          <p:cNvPicPr/>
          <p:nvPr/>
        </p:nvPicPr>
        <p:blipFill>
          <a:blip r:embed="rId2"/>
          <a:stretch>
            <a:fillRect/>
          </a:stretch>
        </p:blipFill>
        <p:spPr>
          <a:xfrm>
            <a:off x="899593" y="1475889"/>
            <a:ext cx="2808312" cy="4761423"/>
          </a:xfrm>
          <a:prstGeom prst="rect">
            <a:avLst/>
          </a:prstGeom>
        </p:spPr>
      </p:pic>
      <p:sp>
        <p:nvSpPr>
          <p:cNvPr id="6" name="Rectangle 5">
            <a:extLst>
              <a:ext uri="{FF2B5EF4-FFF2-40B4-BE49-F238E27FC236}">
                <a16:creationId xmlns:a16="http://schemas.microsoft.com/office/drawing/2014/main" id="{98DA2539-EEDA-4CA6-9084-A09F49913EAA}"/>
              </a:ext>
            </a:extLst>
          </p:cNvPr>
          <p:cNvSpPr/>
          <p:nvPr/>
        </p:nvSpPr>
        <p:spPr>
          <a:xfrm>
            <a:off x="3794760" y="1196752"/>
            <a:ext cx="4572000" cy="1200329"/>
          </a:xfrm>
          <a:prstGeom prst="rect">
            <a:avLst/>
          </a:prstGeom>
        </p:spPr>
        <p:txBody>
          <a:bodyPr>
            <a:spAutoFit/>
          </a:bodyPr>
          <a:lstStyle/>
          <a:p>
            <a:endParaRPr lang="en-AU" dirty="0"/>
          </a:p>
          <a:p>
            <a:r>
              <a:rPr lang="en-AU" dirty="0"/>
              <a:t>Select a requested date for the requisition by selecting an appropriate date by using the Date picker.</a:t>
            </a:r>
          </a:p>
        </p:txBody>
      </p:sp>
      <p:pic>
        <p:nvPicPr>
          <p:cNvPr id="7" name="Picture 6">
            <a:extLst>
              <a:ext uri="{FF2B5EF4-FFF2-40B4-BE49-F238E27FC236}">
                <a16:creationId xmlns:a16="http://schemas.microsoft.com/office/drawing/2014/main" id="{B12B7BDC-8407-4B0B-A53F-758B84848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8" name="Picture 7" descr="Image result for aaco images">
            <a:extLst>
              <a:ext uri="{FF2B5EF4-FFF2-40B4-BE49-F238E27FC236}">
                <a16:creationId xmlns:a16="http://schemas.microsoft.com/office/drawing/2014/main" id="{EB5A9E1A-34AA-4724-9A48-D44AC25AF5F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extLst>
      <p:ext uri="{BB962C8B-B14F-4D97-AF65-F5344CB8AC3E}">
        <p14:creationId xmlns:p14="http://schemas.microsoft.com/office/powerpoint/2010/main" val="2217440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5D991-D748-435E-8E31-C026DA83DDAC}"/>
              </a:ext>
            </a:extLst>
          </p:cNvPr>
          <p:cNvSpPr>
            <a:spLocks noGrp="1"/>
          </p:cNvSpPr>
          <p:nvPr>
            <p:ph type="title"/>
          </p:nvPr>
        </p:nvSpPr>
        <p:spPr/>
        <p:txBody>
          <a:bodyPr>
            <a:normAutofit fontScale="90000"/>
          </a:bodyPr>
          <a:lstStyle/>
          <a:p>
            <a:r>
              <a:rPr lang="en-AU" dirty="0"/>
              <a:t>Raise Requisition (Header) </a:t>
            </a:r>
            <a:r>
              <a:rPr lang="en-AU" dirty="0" err="1"/>
              <a:t>cont</a:t>
            </a:r>
            <a:r>
              <a:rPr lang="en-AU" dirty="0"/>
              <a:t>…</a:t>
            </a:r>
          </a:p>
        </p:txBody>
      </p:sp>
      <p:sp>
        <p:nvSpPr>
          <p:cNvPr id="4" name="Footer Placeholder 3">
            <a:extLst>
              <a:ext uri="{FF2B5EF4-FFF2-40B4-BE49-F238E27FC236}">
                <a16:creationId xmlns:a16="http://schemas.microsoft.com/office/drawing/2014/main" id="{E97FEB9A-878A-41B7-A8CA-8C09890CDA63}"/>
              </a:ext>
            </a:extLst>
          </p:cNvPr>
          <p:cNvSpPr>
            <a:spLocks noGrp="1"/>
          </p:cNvSpPr>
          <p:nvPr>
            <p:ph type="ftr" sz="quarter" idx="11"/>
          </p:nvPr>
        </p:nvSpPr>
        <p:spPr/>
        <p:txBody>
          <a:bodyPr/>
          <a:lstStyle/>
          <a:p>
            <a:r>
              <a:rPr lang="en-AU" dirty="0"/>
              <a:t>Copyright © 2020 - Rinami Pty Ltd</a:t>
            </a:r>
            <a:endParaRPr lang="en-US" dirty="0"/>
          </a:p>
        </p:txBody>
      </p:sp>
      <p:pic>
        <p:nvPicPr>
          <p:cNvPr id="5" name="Picture 4">
            <a:extLst>
              <a:ext uri="{FF2B5EF4-FFF2-40B4-BE49-F238E27FC236}">
                <a16:creationId xmlns:a16="http://schemas.microsoft.com/office/drawing/2014/main" id="{DF9E1D52-198F-4F0B-93C8-D591CF5D4BA5}"/>
              </a:ext>
            </a:extLst>
          </p:cNvPr>
          <p:cNvPicPr/>
          <p:nvPr/>
        </p:nvPicPr>
        <p:blipFill>
          <a:blip r:embed="rId2"/>
          <a:stretch>
            <a:fillRect/>
          </a:stretch>
        </p:blipFill>
        <p:spPr>
          <a:xfrm>
            <a:off x="824549" y="1446769"/>
            <a:ext cx="2883355" cy="4790544"/>
          </a:xfrm>
          <a:prstGeom prst="rect">
            <a:avLst/>
          </a:prstGeom>
        </p:spPr>
      </p:pic>
      <p:sp>
        <p:nvSpPr>
          <p:cNvPr id="7" name="Rectangle 6">
            <a:extLst>
              <a:ext uri="{FF2B5EF4-FFF2-40B4-BE49-F238E27FC236}">
                <a16:creationId xmlns:a16="http://schemas.microsoft.com/office/drawing/2014/main" id="{993E7052-7957-4433-A1F1-ED7AF3E936DA}"/>
              </a:ext>
            </a:extLst>
          </p:cNvPr>
          <p:cNvSpPr/>
          <p:nvPr/>
        </p:nvSpPr>
        <p:spPr>
          <a:xfrm>
            <a:off x="3923928" y="1196752"/>
            <a:ext cx="4572000" cy="1754326"/>
          </a:xfrm>
          <a:prstGeom prst="rect">
            <a:avLst/>
          </a:prstGeom>
        </p:spPr>
        <p:txBody>
          <a:bodyPr>
            <a:spAutoFit/>
          </a:bodyPr>
          <a:lstStyle/>
          <a:p>
            <a:endParaRPr lang="en-AU" dirty="0"/>
          </a:p>
          <a:p>
            <a:r>
              <a:rPr lang="en-AU" dirty="0"/>
              <a:t>Optionally you can also set the Header text attachment by leaving a comment.</a:t>
            </a:r>
          </a:p>
          <a:p>
            <a:endParaRPr lang="en-AU" dirty="0"/>
          </a:p>
          <a:p>
            <a:r>
              <a:rPr lang="en-AU" dirty="0"/>
              <a:t>Press the </a:t>
            </a:r>
            <a:r>
              <a:rPr lang="en-AU" b="1" dirty="0"/>
              <a:t>Add Order </a:t>
            </a:r>
            <a:r>
              <a:rPr lang="en-AU" dirty="0"/>
              <a:t>button to continue to the detail creation step.</a:t>
            </a:r>
          </a:p>
        </p:txBody>
      </p:sp>
      <p:pic>
        <p:nvPicPr>
          <p:cNvPr id="8" name="Picture 7">
            <a:extLst>
              <a:ext uri="{FF2B5EF4-FFF2-40B4-BE49-F238E27FC236}">
                <a16:creationId xmlns:a16="http://schemas.microsoft.com/office/drawing/2014/main" id="{444FCA01-B739-492B-A48A-6FC7B4090E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9" name="Picture 8" descr="Image result for aaco images">
            <a:extLst>
              <a:ext uri="{FF2B5EF4-FFF2-40B4-BE49-F238E27FC236}">
                <a16:creationId xmlns:a16="http://schemas.microsoft.com/office/drawing/2014/main" id="{C1526E47-515C-4992-8A9C-81F285127C5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extLst>
      <p:ext uri="{BB962C8B-B14F-4D97-AF65-F5344CB8AC3E}">
        <p14:creationId xmlns:p14="http://schemas.microsoft.com/office/powerpoint/2010/main" val="17166654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FE4A7-0079-4413-AB03-4DC190BD8BBE}"/>
              </a:ext>
            </a:extLst>
          </p:cNvPr>
          <p:cNvSpPr>
            <a:spLocks noGrp="1"/>
          </p:cNvSpPr>
          <p:nvPr>
            <p:ph type="title"/>
          </p:nvPr>
        </p:nvSpPr>
        <p:spPr/>
        <p:txBody>
          <a:bodyPr>
            <a:normAutofit/>
          </a:bodyPr>
          <a:lstStyle/>
          <a:p>
            <a:r>
              <a:rPr lang="en-AU" sz="3200" dirty="0"/>
              <a:t>Raise Requisition (Order Line Level Details)</a:t>
            </a:r>
          </a:p>
        </p:txBody>
      </p:sp>
      <p:sp>
        <p:nvSpPr>
          <p:cNvPr id="4" name="Footer Placeholder 3">
            <a:extLst>
              <a:ext uri="{FF2B5EF4-FFF2-40B4-BE49-F238E27FC236}">
                <a16:creationId xmlns:a16="http://schemas.microsoft.com/office/drawing/2014/main" id="{E8A6FB9D-1D82-4129-B32F-355579BA9B58}"/>
              </a:ext>
            </a:extLst>
          </p:cNvPr>
          <p:cNvSpPr>
            <a:spLocks noGrp="1"/>
          </p:cNvSpPr>
          <p:nvPr>
            <p:ph type="ftr" sz="quarter" idx="11"/>
          </p:nvPr>
        </p:nvSpPr>
        <p:spPr/>
        <p:txBody>
          <a:bodyPr/>
          <a:lstStyle/>
          <a:p>
            <a:r>
              <a:rPr lang="en-AU" dirty="0"/>
              <a:t>Copyright © 2020 - Rinami Pty Ltd</a:t>
            </a:r>
            <a:endParaRPr lang="en-US" dirty="0"/>
          </a:p>
        </p:txBody>
      </p:sp>
      <p:pic>
        <p:nvPicPr>
          <p:cNvPr id="5" name="Picture 4">
            <a:extLst>
              <a:ext uri="{FF2B5EF4-FFF2-40B4-BE49-F238E27FC236}">
                <a16:creationId xmlns:a16="http://schemas.microsoft.com/office/drawing/2014/main" id="{CDD3304F-0302-44CD-84EE-F28680EF1DC9}"/>
              </a:ext>
            </a:extLst>
          </p:cNvPr>
          <p:cNvPicPr/>
          <p:nvPr/>
        </p:nvPicPr>
        <p:blipFill>
          <a:blip r:embed="rId2"/>
          <a:stretch>
            <a:fillRect/>
          </a:stretch>
        </p:blipFill>
        <p:spPr>
          <a:xfrm>
            <a:off x="822961" y="1502365"/>
            <a:ext cx="2812936" cy="4734948"/>
          </a:xfrm>
          <a:prstGeom prst="rect">
            <a:avLst/>
          </a:prstGeom>
        </p:spPr>
      </p:pic>
      <p:sp>
        <p:nvSpPr>
          <p:cNvPr id="8" name="Rectangle 7">
            <a:extLst>
              <a:ext uri="{FF2B5EF4-FFF2-40B4-BE49-F238E27FC236}">
                <a16:creationId xmlns:a16="http://schemas.microsoft.com/office/drawing/2014/main" id="{F3E159F0-436D-42BB-A8E2-9564CAD75793}"/>
              </a:ext>
            </a:extLst>
          </p:cNvPr>
          <p:cNvSpPr/>
          <p:nvPr/>
        </p:nvSpPr>
        <p:spPr>
          <a:xfrm>
            <a:off x="3794760" y="1196752"/>
            <a:ext cx="4572000" cy="4524315"/>
          </a:xfrm>
          <a:prstGeom prst="rect">
            <a:avLst/>
          </a:prstGeom>
        </p:spPr>
        <p:txBody>
          <a:bodyPr>
            <a:spAutoFit/>
          </a:bodyPr>
          <a:lstStyle/>
          <a:p>
            <a:endParaRPr lang="en-AU" dirty="0"/>
          </a:p>
          <a:p>
            <a:r>
              <a:rPr lang="en-AU" dirty="0"/>
              <a:t>Enter values as required for:</a:t>
            </a:r>
          </a:p>
          <a:p>
            <a:r>
              <a:rPr lang="en-AU" dirty="0"/>
              <a:t>•	Item Number</a:t>
            </a:r>
          </a:p>
          <a:p>
            <a:r>
              <a:rPr lang="en-AU" dirty="0"/>
              <a:t>•	Description Line 1</a:t>
            </a:r>
          </a:p>
          <a:p>
            <a:r>
              <a:rPr lang="en-AU" dirty="0"/>
              <a:t>•	Description Line 2</a:t>
            </a:r>
          </a:p>
          <a:p>
            <a:r>
              <a:rPr lang="en-AU" dirty="0"/>
              <a:t>•	Account Number</a:t>
            </a:r>
          </a:p>
          <a:p>
            <a:r>
              <a:rPr lang="en-AU" dirty="0"/>
              <a:t>•	Quantity</a:t>
            </a:r>
          </a:p>
          <a:p>
            <a:r>
              <a:rPr lang="en-AU" dirty="0"/>
              <a:t>•	Unit of Measure</a:t>
            </a:r>
          </a:p>
          <a:p>
            <a:r>
              <a:rPr lang="en-AU" dirty="0"/>
              <a:t>•	Unit Price</a:t>
            </a:r>
          </a:p>
          <a:p>
            <a:r>
              <a:rPr lang="en-AU" dirty="0"/>
              <a:t>•	Comments</a:t>
            </a:r>
          </a:p>
          <a:p>
            <a:endParaRPr lang="en-AU" dirty="0"/>
          </a:p>
          <a:p>
            <a:r>
              <a:rPr lang="en-AU" dirty="0"/>
              <a:t>Enter the Account Number to cost to by typing the description of the account. Accounts that match the entered description will be displayed.</a:t>
            </a:r>
          </a:p>
          <a:p>
            <a:endParaRPr lang="en-AU" dirty="0"/>
          </a:p>
        </p:txBody>
      </p:sp>
      <p:pic>
        <p:nvPicPr>
          <p:cNvPr id="9" name="Picture 8">
            <a:extLst>
              <a:ext uri="{FF2B5EF4-FFF2-40B4-BE49-F238E27FC236}">
                <a16:creationId xmlns:a16="http://schemas.microsoft.com/office/drawing/2014/main" id="{56639CFB-B1DA-4EE1-9165-BADD4C9A20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7" name="Picture 6" descr="Image result for aaco images">
            <a:extLst>
              <a:ext uri="{FF2B5EF4-FFF2-40B4-BE49-F238E27FC236}">
                <a16:creationId xmlns:a16="http://schemas.microsoft.com/office/drawing/2014/main" id="{87FEBB4C-BCD7-4BE6-86F0-FA5C1BBFB8A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extLst>
      <p:ext uri="{BB962C8B-B14F-4D97-AF65-F5344CB8AC3E}">
        <p14:creationId xmlns:p14="http://schemas.microsoft.com/office/powerpoint/2010/main" val="26939885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51CEB-E131-441F-B416-F17DED153963}"/>
              </a:ext>
            </a:extLst>
          </p:cNvPr>
          <p:cNvSpPr>
            <a:spLocks noGrp="1"/>
          </p:cNvSpPr>
          <p:nvPr>
            <p:ph type="title"/>
          </p:nvPr>
        </p:nvSpPr>
        <p:spPr/>
        <p:txBody>
          <a:bodyPr>
            <a:normAutofit/>
          </a:bodyPr>
          <a:lstStyle/>
          <a:p>
            <a:r>
              <a:rPr lang="en-AU" sz="2800" dirty="0"/>
              <a:t>Raise Requisition (Order Line Level Details) </a:t>
            </a:r>
            <a:r>
              <a:rPr lang="en-AU" sz="2800" dirty="0" err="1"/>
              <a:t>cont</a:t>
            </a:r>
            <a:r>
              <a:rPr lang="en-AU" sz="2800" dirty="0"/>
              <a:t>…</a:t>
            </a:r>
          </a:p>
        </p:txBody>
      </p:sp>
      <p:sp>
        <p:nvSpPr>
          <p:cNvPr id="4" name="Footer Placeholder 3">
            <a:extLst>
              <a:ext uri="{FF2B5EF4-FFF2-40B4-BE49-F238E27FC236}">
                <a16:creationId xmlns:a16="http://schemas.microsoft.com/office/drawing/2014/main" id="{AA1E7396-CBF4-4FD9-9F3A-6421867D9CCD}"/>
              </a:ext>
            </a:extLst>
          </p:cNvPr>
          <p:cNvSpPr>
            <a:spLocks noGrp="1"/>
          </p:cNvSpPr>
          <p:nvPr>
            <p:ph type="ftr" sz="quarter" idx="11"/>
          </p:nvPr>
        </p:nvSpPr>
        <p:spPr/>
        <p:txBody>
          <a:bodyPr/>
          <a:lstStyle/>
          <a:p>
            <a:r>
              <a:rPr lang="en-AU" dirty="0"/>
              <a:t>Copyright © 2020 - Rinami Pty Ltd</a:t>
            </a:r>
            <a:endParaRPr lang="en-US" dirty="0"/>
          </a:p>
        </p:txBody>
      </p:sp>
      <p:pic>
        <p:nvPicPr>
          <p:cNvPr id="6" name="Picture 5">
            <a:extLst>
              <a:ext uri="{FF2B5EF4-FFF2-40B4-BE49-F238E27FC236}">
                <a16:creationId xmlns:a16="http://schemas.microsoft.com/office/drawing/2014/main" id="{B62255C4-2A16-499C-B8CE-84E1C546E318}"/>
              </a:ext>
            </a:extLst>
          </p:cNvPr>
          <p:cNvPicPr/>
          <p:nvPr/>
        </p:nvPicPr>
        <p:blipFill>
          <a:blip r:embed="rId2"/>
          <a:stretch>
            <a:fillRect/>
          </a:stretch>
        </p:blipFill>
        <p:spPr>
          <a:xfrm>
            <a:off x="899593" y="1451391"/>
            <a:ext cx="2808312" cy="4857929"/>
          </a:xfrm>
          <a:prstGeom prst="rect">
            <a:avLst/>
          </a:prstGeom>
        </p:spPr>
      </p:pic>
      <p:sp>
        <p:nvSpPr>
          <p:cNvPr id="7" name="Rectangle 6">
            <a:extLst>
              <a:ext uri="{FF2B5EF4-FFF2-40B4-BE49-F238E27FC236}">
                <a16:creationId xmlns:a16="http://schemas.microsoft.com/office/drawing/2014/main" id="{686616DC-C654-4929-8540-71DBF76BC762}"/>
              </a:ext>
            </a:extLst>
          </p:cNvPr>
          <p:cNvSpPr/>
          <p:nvPr/>
        </p:nvSpPr>
        <p:spPr>
          <a:xfrm>
            <a:off x="3851920" y="1340768"/>
            <a:ext cx="5184576" cy="4801314"/>
          </a:xfrm>
          <a:prstGeom prst="rect">
            <a:avLst/>
          </a:prstGeom>
        </p:spPr>
        <p:txBody>
          <a:bodyPr wrap="square">
            <a:spAutoFit/>
          </a:bodyPr>
          <a:lstStyle/>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Complete the remaining details required for the line.</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Optionally you can enter comments here also, these are the line level text attachments for the purchase order.</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Press the </a:t>
            </a:r>
            <a:r>
              <a:rPr lang="en-AU" b="1" dirty="0">
                <a:latin typeface="Calibri" panose="020F0502020204030204" pitchFamily="34" charset="0"/>
                <a:ea typeface="MS Mincho" panose="02020609040205080304" pitchFamily="49" charset="-128"/>
                <a:cs typeface="Times New Roman" panose="02020603050405020304" pitchFamily="18" charset="0"/>
              </a:rPr>
              <a:t>Add Line</a:t>
            </a:r>
            <a:r>
              <a:rPr lang="en-AU" dirty="0">
                <a:latin typeface="Calibri" panose="020F0502020204030204" pitchFamily="34" charset="0"/>
                <a:ea typeface="MS Mincho" panose="02020609040205080304" pitchFamily="49" charset="-128"/>
                <a:cs typeface="Times New Roman" panose="02020603050405020304" pitchFamily="18" charset="0"/>
              </a:rPr>
              <a:t> button to compete raising the requisition.</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*Note for the Demo field service application the application only raises an order with a single detail line*</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The requisition is raised within JDE, if approvals are activated on the purchase order entry version specified for the application, then approval logic will automatically trigger to send the order for approval.</a:t>
            </a:r>
          </a:p>
        </p:txBody>
      </p:sp>
      <p:pic>
        <p:nvPicPr>
          <p:cNvPr id="9" name="Picture 8">
            <a:extLst>
              <a:ext uri="{FF2B5EF4-FFF2-40B4-BE49-F238E27FC236}">
                <a16:creationId xmlns:a16="http://schemas.microsoft.com/office/drawing/2014/main" id="{8F50FFC7-BC3F-4FC5-AE47-0950AFAD87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8" name="Picture 7" descr="Image result for aaco images">
            <a:extLst>
              <a:ext uri="{FF2B5EF4-FFF2-40B4-BE49-F238E27FC236}">
                <a16:creationId xmlns:a16="http://schemas.microsoft.com/office/drawing/2014/main" id="{27092FF8-3ECF-4817-BCC0-288C01FFF9A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extLst>
      <p:ext uri="{BB962C8B-B14F-4D97-AF65-F5344CB8AC3E}">
        <p14:creationId xmlns:p14="http://schemas.microsoft.com/office/powerpoint/2010/main" val="1804395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7C46CC-D790-4A0C-BD36-8A1939DD8C53}"/>
              </a:ext>
            </a:extLst>
          </p:cNvPr>
          <p:cNvSpPr>
            <a:spLocks noGrp="1"/>
          </p:cNvSpPr>
          <p:nvPr>
            <p:ph type="title"/>
          </p:nvPr>
        </p:nvSpPr>
        <p:spPr/>
        <p:txBody>
          <a:bodyPr>
            <a:normAutofit/>
          </a:bodyPr>
          <a:lstStyle/>
          <a:p>
            <a:r>
              <a:rPr lang="en-AU" sz="2800" dirty="0"/>
              <a:t>Raise Requisition (Order Line Level Details) </a:t>
            </a:r>
            <a:r>
              <a:rPr lang="en-AU" sz="2800" dirty="0" err="1"/>
              <a:t>cont</a:t>
            </a:r>
            <a:r>
              <a:rPr lang="en-AU" sz="2800" dirty="0"/>
              <a:t>…</a:t>
            </a:r>
          </a:p>
        </p:txBody>
      </p:sp>
      <p:sp>
        <p:nvSpPr>
          <p:cNvPr id="4" name="Footer Placeholder 3">
            <a:extLst>
              <a:ext uri="{FF2B5EF4-FFF2-40B4-BE49-F238E27FC236}">
                <a16:creationId xmlns:a16="http://schemas.microsoft.com/office/drawing/2014/main" id="{E5AA0C0D-D50C-44C4-8E1E-4CCA95E7A9D7}"/>
              </a:ext>
            </a:extLst>
          </p:cNvPr>
          <p:cNvSpPr>
            <a:spLocks noGrp="1"/>
          </p:cNvSpPr>
          <p:nvPr>
            <p:ph type="ftr" sz="quarter" idx="11"/>
          </p:nvPr>
        </p:nvSpPr>
        <p:spPr/>
        <p:txBody>
          <a:bodyPr/>
          <a:lstStyle/>
          <a:p>
            <a:r>
              <a:rPr lang="en-AU" dirty="0"/>
              <a:t>Copyright © 2020 - Rinami Pty Ltd</a:t>
            </a:r>
            <a:endParaRPr lang="en-US" dirty="0"/>
          </a:p>
        </p:txBody>
      </p:sp>
      <p:pic>
        <p:nvPicPr>
          <p:cNvPr id="6" name="Picture 5">
            <a:extLst>
              <a:ext uri="{FF2B5EF4-FFF2-40B4-BE49-F238E27FC236}">
                <a16:creationId xmlns:a16="http://schemas.microsoft.com/office/drawing/2014/main" id="{FABD88DE-832E-4C5A-9E26-86097E80653B}"/>
              </a:ext>
            </a:extLst>
          </p:cNvPr>
          <p:cNvPicPr/>
          <p:nvPr/>
        </p:nvPicPr>
        <p:blipFill>
          <a:blip r:embed="rId2"/>
          <a:stretch>
            <a:fillRect/>
          </a:stretch>
        </p:blipFill>
        <p:spPr>
          <a:xfrm>
            <a:off x="899592" y="1556792"/>
            <a:ext cx="2879725" cy="3288030"/>
          </a:xfrm>
          <a:prstGeom prst="rect">
            <a:avLst/>
          </a:prstGeom>
        </p:spPr>
      </p:pic>
      <p:sp>
        <p:nvSpPr>
          <p:cNvPr id="7" name="Rectangle 6">
            <a:extLst>
              <a:ext uri="{FF2B5EF4-FFF2-40B4-BE49-F238E27FC236}">
                <a16:creationId xmlns:a16="http://schemas.microsoft.com/office/drawing/2014/main" id="{6946DEAC-F017-47AB-8BF5-FEA2A5ED6E08}"/>
              </a:ext>
            </a:extLst>
          </p:cNvPr>
          <p:cNvSpPr/>
          <p:nvPr/>
        </p:nvSpPr>
        <p:spPr>
          <a:xfrm>
            <a:off x="3923928" y="1446481"/>
            <a:ext cx="4572000" cy="1754326"/>
          </a:xfrm>
          <a:prstGeom prst="rect">
            <a:avLst/>
          </a:prstGeom>
        </p:spPr>
        <p:txBody>
          <a:bodyPr>
            <a:spAutoFit/>
          </a:bodyPr>
          <a:lstStyle/>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The Unit of Measure for the purchase order can be changed by pressing where you see the field “EA” (Each is the default)</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r>
              <a:rPr lang="en-AU" dirty="0">
                <a:latin typeface="Calibri" panose="020F0502020204030204" pitchFamily="34" charset="0"/>
                <a:ea typeface="MS Mincho" panose="02020609040205080304" pitchFamily="49" charset="-128"/>
                <a:cs typeface="Times New Roman" panose="02020603050405020304" pitchFamily="18" charset="0"/>
              </a:rPr>
              <a:t>The drop-down list contains all available Unit of Measure values.</a:t>
            </a:r>
            <a:endParaRPr lang="en-AU" dirty="0"/>
          </a:p>
        </p:txBody>
      </p:sp>
      <p:pic>
        <p:nvPicPr>
          <p:cNvPr id="9" name="Picture 8">
            <a:extLst>
              <a:ext uri="{FF2B5EF4-FFF2-40B4-BE49-F238E27FC236}">
                <a16:creationId xmlns:a16="http://schemas.microsoft.com/office/drawing/2014/main" id="{2F939F28-1235-4455-B31B-566E00B7ED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8" name="Picture 7" descr="Image result for aaco images">
            <a:extLst>
              <a:ext uri="{FF2B5EF4-FFF2-40B4-BE49-F238E27FC236}">
                <a16:creationId xmlns:a16="http://schemas.microsoft.com/office/drawing/2014/main" id="{1C1697E6-DC34-4CAD-96F9-C612EBF36E20}"/>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extLst>
      <p:ext uri="{BB962C8B-B14F-4D97-AF65-F5344CB8AC3E}">
        <p14:creationId xmlns:p14="http://schemas.microsoft.com/office/powerpoint/2010/main" val="1923117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822960" y="738661"/>
            <a:ext cx="7543800" cy="674114"/>
          </a:xfrm>
        </p:spPr>
        <p:txBody>
          <a:bodyPr>
            <a:normAutofit fontScale="90000"/>
          </a:bodyPr>
          <a:lstStyle/>
          <a:p>
            <a:r>
              <a:rPr lang="en-US" dirty="0"/>
              <a:t>Rinami and DXC Red Rock</a:t>
            </a:r>
          </a:p>
        </p:txBody>
      </p:sp>
      <p:sp>
        <p:nvSpPr>
          <p:cNvPr id="4" name="Footer Placeholder 3"/>
          <p:cNvSpPr>
            <a:spLocks noGrp="1"/>
          </p:cNvSpPr>
          <p:nvPr>
            <p:ph type="ftr" sz="quarter" idx="11"/>
          </p:nvPr>
        </p:nvSpPr>
        <p:spPr/>
        <p:txBody>
          <a:bodyPr/>
          <a:lstStyle/>
          <a:p>
            <a:r>
              <a:rPr lang="en-AU" dirty="0"/>
              <a:t>Copyright © 2020 - Rinami Pty Ltd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sp>
        <p:nvSpPr>
          <p:cNvPr id="9" name="Rectangle 8">
            <a:extLst>
              <a:ext uri="{FF2B5EF4-FFF2-40B4-BE49-F238E27FC236}">
                <a16:creationId xmlns:a16="http://schemas.microsoft.com/office/drawing/2014/main" id="{2ED9C941-6133-4C38-9AB8-F29CA1E82678}"/>
              </a:ext>
            </a:extLst>
          </p:cNvPr>
          <p:cNvSpPr/>
          <p:nvPr/>
        </p:nvSpPr>
        <p:spPr>
          <a:xfrm>
            <a:off x="800099" y="1472870"/>
            <a:ext cx="7543801" cy="4401205"/>
          </a:xfrm>
          <a:prstGeom prst="rect">
            <a:avLst/>
          </a:prstGeom>
        </p:spPr>
        <p:txBody>
          <a:bodyPr wrap="square">
            <a:spAutoFit/>
          </a:bodyPr>
          <a:lstStyle/>
          <a:p>
            <a:pPr>
              <a:spcAft>
                <a:spcPts val="0"/>
              </a:spcAft>
            </a:pPr>
            <a:r>
              <a:rPr lang="en-AU" sz="1400" dirty="0">
                <a:latin typeface="Calibri" panose="020F0502020204030204" pitchFamily="34" charset="0"/>
                <a:ea typeface="MS Mincho" panose="02020609040205080304" pitchFamily="49" charset="-128"/>
                <a:cs typeface="Times New Roman" panose="02020603050405020304" pitchFamily="18" charset="0"/>
              </a:rPr>
              <a:t>Rinami is an ICT services provider formed in 2009 to deliver services to asset intensive businesses. The business has grown to now deliver integration systems, custom mobile applications and expert consulting services to Oracle JD Edwards customers across the world. Oracle's JD Edwards EnterpriseOne is an integrated applications suite of comprehensive Enterprise Resource Planning (ERP) software, used by organisations worldwide across multiple asset intensive businesses including mining and resources, agribusiness, logistics, multi-mode manufacturing, services, and local government sectors.</a:t>
            </a:r>
          </a:p>
          <a:p>
            <a:pPr>
              <a:spcAft>
                <a:spcPts val="0"/>
              </a:spcAft>
            </a:pPr>
            <a:r>
              <a:rPr lang="en-AU" sz="1400"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sz="1400" dirty="0">
                <a:latin typeface="Calibri" panose="020F0502020204030204" pitchFamily="34" charset="0"/>
                <a:ea typeface="MS Mincho" panose="02020609040205080304" pitchFamily="49" charset="-128"/>
                <a:cs typeface="Times New Roman" panose="02020603050405020304" pitchFamily="18" charset="0"/>
              </a:rPr>
              <a:t>DXC Red Rock is the largest Oracle JD Edwards consulting organisation in Australia and New Zealand. Our team of over 100 specialist consultants leverage Oracle technology to deliver dynamic, industry-specific solutions designed to manage the complexities of global business environments. With an absolute commitment to technical and service excellence, UXC Red Rock has completed more JD Edwards implementations and upgrades than any other regional partner. This ranks us amongst Oracle's top five JD Edwards implementation partners globally.</a:t>
            </a:r>
          </a:p>
          <a:p>
            <a:pPr>
              <a:spcAft>
                <a:spcPts val="0"/>
              </a:spcAft>
            </a:pPr>
            <a:r>
              <a:rPr lang="en-AU" sz="1400"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sz="1400" dirty="0">
                <a:latin typeface="Calibri" panose="020F0502020204030204" pitchFamily="34" charset="0"/>
                <a:ea typeface="MS Mincho" panose="02020609040205080304" pitchFamily="49" charset="-128"/>
                <a:cs typeface="Times New Roman" panose="02020603050405020304" pitchFamily="18" charset="0"/>
              </a:rPr>
              <a:t>Rinami and DXC Red Rock have been partners in Australia and New Zealand since 2017. The Rinami Cantara product enables DXC Red Rock to deliver seamless integration to Oracle JD Edwards to enable new technologies such as Mobile, Wearables and IOT.  DXC Red Rock provides dedicated solution delivery and support services through experienced resources located in Australia.</a:t>
            </a:r>
            <a:br>
              <a:rPr lang="en-AU" sz="1400" dirty="0">
                <a:latin typeface="Calibri" panose="020F0502020204030204" pitchFamily="34" charset="0"/>
                <a:ea typeface="MS Mincho" panose="02020609040205080304" pitchFamily="49" charset="-128"/>
                <a:cs typeface="Times New Roman" panose="02020603050405020304" pitchFamily="18" charset="0"/>
              </a:rPr>
            </a:br>
            <a:endParaRPr lang="en-AU" sz="1400" dirty="0">
              <a:latin typeface="Calibri" panose="020F0502020204030204" pitchFamily="34" charset="0"/>
              <a:ea typeface="MS Mincho" panose="02020609040205080304" pitchFamily="49" charset="-128"/>
              <a:cs typeface="Times New Roman" panose="02020603050405020304" pitchFamily="18" charset="0"/>
            </a:endParaRPr>
          </a:p>
        </p:txBody>
      </p:sp>
      <p:pic>
        <p:nvPicPr>
          <p:cNvPr id="7" name="Picture 6">
            <a:extLst>
              <a:ext uri="{FF2B5EF4-FFF2-40B4-BE49-F238E27FC236}">
                <a16:creationId xmlns:a16="http://schemas.microsoft.com/office/drawing/2014/main" id="{FE6348BE-F10F-4685-A2E0-F499A2D0475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8" name="Picture 7" descr="Image result for aaco images">
            <a:extLst>
              <a:ext uri="{FF2B5EF4-FFF2-40B4-BE49-F238E27FC236}">
                <a16:creationId xmlns:a16="http://schemas.microsoft.com/office/drawing/2014/main" id="{F84AF8CF-020C-4016-91E3-C2BAD4F06192}"/>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a:bodyPr>
          <a:lstStyle/>
          <a:p>
            <a:r>
              <a:rPr lang="en-US" sz="4400" dirty="0"/>
              <a:t>Solution Overview</a:t>
            </a:r>
          </a:p>
        </p:txBody>
      </p:sp>
      <p:sp>
        <p:nvSpPr>
          <p:cNvPr id="3" name="Rectangle 2"/>
          <p:cNvSpPr>
            <a:spLocks noGrp="1"/>
          </p:cNvSpPr>
          <p:nvPr>
            <p:ph idx="1"/>
          </p:nvPr>
        </p:nvSpPr>
        <p:spPr>
          <a:xfrm>
            <a:off x="800099" y="1484784"/>
            <a:ext cx="7543801" cy="4358352"/>
          </a:xfrm>
        </p:spPr>
        <p:txBody>
          <a:bodyPr>
            <a:normAutofit/>
          </a:bodyPr>
          <a:lstStyle/>
          <a:p>
            <a:r>
              <a:rPr lang="en-AU" dirty="0"/>
              <a:t>The Cantara Purchase Order mobile application supports the following transactions and activities in one application. A revised Cantara Cloud pricing model based on using one application.</a:t>
            </a:r>
          </a:p>
          <a:p>
            <a:endParaRPr lang="en-AU" sz="1000" dirty="0"/>
          </a:p>
          <a:p>
            <a:pPr lvl="1">
              <a:buFont typeface="Wingdings" panose="05000000000000000000" pitchFamily="2" charset="2"/>
              <a:buChar char="q"/>
            </a:pPr>
            <a:r>
              <a:rPr lang="en-AU" dirty="0"/>
              <a:t>Revised Pricing Benefits</a:t>
            </a:r>
          </a:p>
          <a:p>
            <a:pPr lvl="1">
              <a:buFont typeface="Wingdings" panose="05000000000000000000" pitchFamily="2" charset="2"/>
              <a:buChar char="q"/>
            </a:pPr>
            <a:r>
              <a:rPr lang="en-AU" dirty="0"/>
              <a:t>Purchase Order Approvals</a:t>
            </a:r>
          </a:p>
          <a:p>
            <a:pPr lvl="2">
              <a:buFont typeface="Wingdings" panose="05000000000000000000" pitchFamily="2" charset="2"/>
              <a:buChar char="q"/>
            </a:pPr>
            <a:r>
              <a:rPr lang="en-AU" dirty="0"/>
              <a:t>Approve/Reject</a:t>
            </a:r>
          </a:p>
          <a:p>
            <a:pPr lvl="2">
              <a:buFont typeface="Wingdings" panose="05000000000000000000" pitchFamily="2" charset="2"/>
              <a:buChar char="q"/>
            </a:pPr>
            <a:r>
              <a:rPr lang="en-AU" dirty="0"/>
              <a:t>Add Approve/Reject Comments</a:t>
            </a:r>
          </a:p>
          <a:p>
            <a:pPr lvl="2">
              <a:buFont typeface="Wingdings" panose="05000000000000000000" pitchFamily="2" charset="2"/>
              <a:buChar char="q"/>
            </a:pPr>
            <a:r>
              <a:rPr lang="en-AU" dirty="0"/>
              <a:t>Review attachments (Text, Image, Document, URL)</a:t>
            </a:r>
          </a:p>
          <a:p>
            <a:pPr lvl="2">
              <a:buFont typeface="Wingdings" panose="05000000000000000000" pitchFamily="2" charset="2"/>
              <a:buChar char="q"/>
            </a:pPr>
            <a:r>
              <a:rPr lang="en-AU" dirty="0"/>
              <a:t>Receive Push Notifications of waiting Approvals</a:t>
            </a:r>
          </a:p>
          <a:p>
            <a:pPr lvl="1">
              <a:buFont typeface="Wingdings" panose="05000000000000000000" pitchFamily="2" charset="2"/>
              <a:buChar char="q"/>
            </a:pPr>
            <a:r>
              <a:rPr lang="en-AU" dirty="0"/>
              <a:t>Purchase Order Entry</a:t>
            </a:r>
          </a:p>
          <a:p>
            <a:pPr lvl="2">
              <a:buFont typeface="Wingdings" panose="05000000000000000000" pitchFamily="2" charset="2"/>
              <a:buChar char="q"/>
            </a:pPr>
            <a:r>
              <a:rPr lang="en-AU" dirty="0"/>
              <a:t>Raise Requisition</a:t>
            </a:r>
          </a:p>
          <a:p>
            <a:pPr lvl="2">
              <a:buFont typeface="Wingdings" panose="05000000000000000000" pitchFamily="2" charset="2"/>
              <a:buChar char="q"/>
            </a:pPr>
            <a:r>
              <a:rPr lang="en-AU" dirty="0"/>
              <a:t>Enter text attachments</a:t>
            </a:r>
          </a:p>
          <a:p>
            <a:pPr lvl="2">
              <a:buFont typeface="Wingdings" panose="05000000000000000000" pitchFamily="2" charset="2"/>
              <a:buChar char="q"/>
            </a:pPr>
            <a:endParaRPr lang="en-AU" dirty="0"/>
          </a:p>
          <a:p>
            <a:pPr lvl="1">
              <a:buFont typeface="Wingdings" panose="05000000000000000000" pitchFamily="2" charset="2"/>
              <a:buChar char="q"/>
            </a:pPr>
            <a:endParaRPr lang="en-AU" dirty="0"/>
          </a:p>
          <a:p>
            <a:pPr lvl="1">
              <a:buFont typeface="Wingdings" panose="05000000000000000000" pitchFamily="2" charset="2"/>
              <a:buChar char="q"/>
            </a:pPr>
            <a:endParaRPr lang="en-AU" dirty="0"/>
          </a:p>
          <a:p>
            <a:pPr lvl="1">
              <a:buFont typeface="Wingdings" panose="05000000000000000000" pitchFamily="2" charset="2"/>
              <a:buChar char="q"/>
            </a:pPr>
            <a:endParaRPr lang="en-AU" dirty="0"/>
          </a:p>
          <a:p>
            <a:pPr lvl="1">
              <a:buFont typeface="Wingdings" panose="05000000000000000000" pitchFamily="2" charset="2"/>
              <a:buChar char="q"/>
            </a:pPr>
            <a:endParaRPr lang="en-AU" dirty="0"/>
          </a:p>
          <a:p>
            <a:pPr lvl="1">
              <a:buFont typeface="Wingdings" panose="05000000000000000000" pitchFamily="2" charset="2"/>
              <a:buChar char="q"/>
            </a:pPr>
            <a:endParaRPr lang="en-AU" dirty="0"/>
          </a:p>
        </p:txBody>
      </p:sp>
      <p:sp>
        <p:nvSpPr>
          <p:cNvPr id="4" name="Footer Placeholder 3"/>
          <p:cNvSpPr>
            <a:spLocks noGrp="1"/>
          </p:cNvSpPr>
          <p:nvPr>
            <p:ph type="ftr" sz="quarter" idx="11"/>
          </p:nvPr>
        </p:nvSpPr>
        <p:spPr/>
        <p:txBody>
          <a:bodyPr/>
          <a:lstStyle/>
          <a:p>
            <a:r>
              <a:rPr lang="en-AU" dirty="0"/>
              <a:t>Copyright © 2020 - Rinami Pty Ltd</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85276" y="116632"/>
            <a:ext cx="1801524" cy="469433"/>
          </a:xfrm>
          <a:prstGeom prst="rect">
            <a:avLst/>
          </a:prstGeom>
        </p:spPr>
      </p:pic>
      <p:pic>
        <p:nvPicPr>
          <p:cNvPr id="7" name="Picture 6">
            <a:extLst>
              <a:ext uri="{FF2B5EF4-FFF2-40B4-BE49-F238E27FC236}">
                <a16:creationId xmlns:a16="http://schemas.microsoft.com/office/drawing/2014/main" id="{39C24436-8028-40AA-930D-15DAA077EC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8" name="Picture 7" descr="Image result for aaco images">
            <a:extLst>
              <a:ext uri="{FF2B5EF4-FFF2-40B4-BE49-F238E27FC236}">
                <a16:creationId xmlns:a16="http://schemas.microsoft.com/office/drawing/2014/main" id="{F6809E47-4936-44BE-822D-B9D9CB5CD84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1F034-60CC-484A-9AF0-7517542136D8}"/>
              </a:ext>
            </a:extLst>
          </p:cNvPr>
          <p:cNvSpPr>
            <a:spLocks noGrp="1"/>
          </p:cNvSpPr>
          <p:nvPr>
            <p:ph type="title"/>
          </p:nvPr>
        </p:nvSpPr>
        <p:spPr/>
        <p:txBody>
          <a:bodyPr/>
          <a:lstStyle/>
          <a:p>
            <a:r>
              <a:rPr lang="en-AU" dirty="0"/>
              <a:t>Revised Pricing Structure</a:t>
            </a:r>
          </a:p>
        </p:txBody>
      </p:sp>
      <p:sp>
        <p:nvSpPr>
          <p:cNvPr id="3" name="Content Placeholder 2">
            <a:extLst>
              <a:ext uri="{FF2B5EF4-FFF2-40B4-BE49-F238E27FC236}">
                <a16:creationId xmlns:a16="http://schemas.microsoft.com/office/drawing/2014/main" id="{6A32D1AB-F6DC-41A6-97CE-7AD65ACD9A68}"/>
              </a:ext>
            </a:extLst>
          </p:cNvPr>
          <p:cNvSpPr>
            <a:spLocks noGrp="1"/>
          </p:cNvSpPr>
          <p:nvPr>
            <p:ph idx="1"/>
          </p:nvPr>
        </p:nvSpPr>
        <p:spPr/>
        <p:txBody>
          <a:bodyPr/>
          <a:lstStyle/>
          <a:p>
            <a:pPr>
              <a:buFont typeface="Wingdings" panose="05000000000000000000" pitchFamily="2" charset="2"/>
              <a:buChar char="Ø"/>
            </a:pPr>
            <a:r>
              <a:rPr lang="en-AU" dirty="0"/>
              <a:t> 40% Cantara Cloud price reduction in overall Cloud pricing based on the One application pricing model</a:t>
            </a:r>
          </a:p>
          <a:p>
            <a:pPr>
              <a:buFont typeface="Wingdings" panose="05000000000000000000" pitchFamily="2" charset="2"/>
              <a:buChar char="Ø"/>
            </a:pPr>
            <a:r>
              <a:rPr lang="en-AU" dirty="0"/>
              <a:t> 40% Price difference reduction between previous Cantara On Premise proposal and the new One application Cantara Cloud pricing model (based on 100 users)</a:t>
            </a:r>
          </a:p>
          <a:p>
            <a:pPr>
              <a:buFont typeface="Wingdings" panose="05000000000000000000" pitchFamily="2" charset="2"/>
              <a:buChar char="Ø"/>
            </a:pPr>
            <a:r>
              <a:rPr lang="en-AU" dirty="0"/>
              <a:t> FREE Purchase Order approvals module (both iOS and Android)</a:t>
            </a:r>
          </a:p>
          <a:p>
            <a:pPr>
              <a:buFont typeface="Wingdings" panose="05000000000000000000" pitchFamily="2" charset="2"/>
              <a:buChar char="Ø"/>
            </a:pPr>
            <a:r>
              <a:rPr lang="en-AU" dirty="0"/>
              <a:t> 60% savings in overall fixed price delivery of the solution</a:t>
            </a:r>
          </a:p>
          <a:p>
            <a:pPr>
              <a:buFont typeface="Wingdings" panose="05000000000000000000" pitchFamily="2" charset="2"/>
              <a:buChar char="Ø"/>
            </a:pPr>
            <a:r>
              <a:rPr lang="en-AU"/>
              <a:t> Mobile </a:t>
            </a:r>
            <a:r>
              <a:rPr lang="en-AU" dirty="0"/>
              <a:t>application based on the latest Cantara Client 6 technology</a:t>
            </a:r>
          </a:p>
          <a:p>
            <a:endParaRPr lang="en-AU" dirty="0"/>
          </a:p>
        </p:txBody>
      </p:sp>
      <p:sp>
        <p:nvSpPr>
          <p:cNvPr id="4" name="Footer Placeholder 3">
            <a:extLst>
              <a:ext uri="{FF2B5EF4-FFF2-40B4-BE49-F238E27FC236}">
                <a16:creationId xmlns:a16="http://schemas.microsoft.com/office/drawing/2014/main" id="{407F85A8-1550-48D2-BA6D-C5F414F75454}"/>
              </a:ext>
            </a:extLst>
          </p:cNvPr>
          <p:cNvSpPr>
            <a:spLocks noGrp="1"/>
          </p:cNvSpPr>
          <p:nvPr>
            <p:ph type="ftr" sz="quarter" idx="11"/>
          </p:nvPr>
        </p:nvSpPr>
        <p:spPr/>
        <p:txBody>
          <a:bodyPr/>
          <a:lstStyle/>
          <a:p>
            <a:r>
              <a:rPr lang="en-AU" dirty="0"/>
              <a:t>Copyright © 2020 - Rinami Pty Ltd</a:t>
            </a:r>
            <a:endParaRPr lang="en-US" dirty="0"/>
          </a:p>
        </p:txBody>
      </p:sp>
      <p:pic>
        <p:nvPicPr>
          <p:cNvPr id="5" name="Picture 4">
            <a:extLst>
              <a:ext uri="{FF2B5EF4-FFF2-40B4-BE49-F238E27FC236}">
                <a16:creationId xmlns:a16="http://schemas.microsoft.com/office/drawing/2014/main" id="{7FD7DF86-3219-437A-B796-26EB14C7CC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6" name="Picture 5" descr="Image result for aaco images">
            <a:extLst>
              <a:ext uri="{FF2B5EF4-FFF2-40B4-BE49-F238E27FC236}">
                <a16:creationId xmlns:a16="http://schemas.microsoft.com/office/drawing/2014/main" id="{1B225788-E694-4F52-AA4D-ECC385BEFCB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extLst>
      <p:ext uri="{BB962C8B-B14F-4D97-AF65-F5344CB8AC3E}">
        <p14:creationId xmlns:p14="http://schemas.microsoft.com/office/powerpoint/2010/main" val="749393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EAC09-DEED-49F3-9299-B0FDA0496EA2}"/>
              </a:ext>
            </a:extLst>
          </p:cNvPr>
          <p:cNvSpPr>
            <a:spLocks noGrp="1"/>
          </p:cNvSpPr>
          <p:nvPr>
            <p:ph type="title"/>
          </p:nvPr>
        </p:nvSpPr>
        <p:spPr/>
        <p:txBody>
          <a:bodyPr>
            <a:normAutofit/>
          </a:bodyPr>
          <a:lstStyle/>
          <a:p>
            <a:r>
              <a:rPr lang="en-AU" sz="4400" dirty="0"/>
              <a:t>Applications Logon</a:t>
            </a:r>
          </a:p>
        </p:txBody>
      </p:sp>
      <p:sp>
        <p:nvSpPr>
          <p:cNvPr id="4" name="Footer Placeholder 3">
            <a:extLst>
              <a:ext uri="{FF2B5EF4-FFF2-40B4-BE49-F238E27FC236}">
                <a16:creationId xmlns:a16="http://schemas.microsoft.com/office/drawing/2014/main" id="{43040142-98F0-453F-A436-9E0777630188}"/>
              </a:ext>
            </a:extLst>
          </p:cNvPr>
          <p:cNvSpPr>
            <a:spLocks noGrp="1"/>
          </p:cNvSpPr>
          <p:nvPr>
            <p:ph type="ftr" sz="quarter" idx="11"/>
          </p:nvPr>
        </p:nvSpPr>
        <p:spPr/>
        <p:txBody>
          <a:bodyPr/>
          <a:lstStyle/>
          <a:p>
            <a:r>
              <a:rPr lang="en-AU" dirty="0"/>
              <a:t>Copyright © 2020 - Rinami Pty Ltd</a:t>
            </a:r>
            <a:endParaRPr lang="en-US" dirty="0"/>
          </a:p>
        </p:txBody>
      </p:sp>
      <p:pic>
        <p:nvPicPr>
          <p:cNvPr id="8" name="Picture 7">
            <a:extLst>
              <a:ext uri="{FF2B5EF4-FFF2-40B4-BE49-F238E27FC236}">
                <a16:creationId xmlns:a16="http://schemas.microsoft.com/office/drawing/2014/main" id="{1DAD2D5A-2ED8-4A62-A077-67C2F0C9D051}"/>
              </a:ext>
            </a:extLst>
          </p:cNvPr>
          <p:cNvPicPr/>
          <p:nvPr/>
        </p:nvPicPr>
        <p:blipFill>
          <a:blip r:embed="rId2"/>
          <a:stretch>
            <a:fillRect/>
          </a:stretch>
        </p:blipFill>
        <p:spPr>
          <a:xfrm>
            <a:off x="899593" y="1484783"/>
            <a:ext cx="2664296" cy="4824537"/>
          </a:xfrm>
          <a:prstGeom prst="rect">
            <a:avLst/>
          </a:prstGeom>
        </p:spPr>
      </p:pic>
      <p:sp>
        <p:nvSpPr>
          <p:cNvPr id="9" name="Rectangle 8">
            <a:extLst>
              <a:ext uri="{FF2B5EF4-FFF2-40B4-BE49-F238E27FC236}">
                <a16:creationId xmlns:a16="http://schemas.microsoft.com/office/drawing/2014/main" id="{65A4D5F7-4542-4E81-BBC7-57D4D9B2F88E}"/>
              </a:ext>
            </a:extLst>
          </p:cNvPr>
          <p:cNvSpPr/>
          <p:nvPr/>
        </p:nvSpPr>
        <p:spPr>
          <a:xfrm>
            <a:off x="3851920" y="1492329"/>
            <a:ext cx="4572000" cy="646331"/>
          </a:xfrm>
          <a:prstGeom prst="rect">
            <a:avLst/>
          </a:prstGeom>
        </p:spPr>
        <p:txBody>
          <a:bodyPr>
            <a:spAutoFit/>
          </a:bodyPr>
          <a:lstStyle/>
          <a:p>
            <a:r>
              <a:rPr lang="en-AU" dirty="0">
                <a:latin typeface="Calibri" panose="020F0502020204030204" pitchFamily="34" charset="0"/>
                <a:ea typeface="MS Mincho" panose="02020609040205080304" pitchFamily="49" charset="-128"/>
                <a:cs typeface="Times New Roman" panose="02020603050405020304" pitchFamily="18" charset="0"/>
              </a:rPr>
              <a:t>Enter your JDE Username and Password and click the Login button to access the application</a:t>
            </a:r>
            <a:endParaRPr lang="en-AU" dirty="0"/>
          </a:p>
        </p:txBody>
      </p:sp>
      <p:pic>
        <p:nvPicPr>
          <p:cNvPr id="10" name="Picture 9">
            <a:extLst>
              <a:ext uri="{FF2B5EF4-FFF2-40B4-BE49-F238E27FC236}">
                <a16:creationId xmlns:a16="http://schemas.microsoft.com/office/drawing/2014/main" id="{3075CDC1-E663-4A06-9663-595D9304D1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7" name="Picture 6" descr="Image result for aaco images">
            <a:extLst>
              <a:ext uri="{FF2B5EF4-FFF2-40B4-BE49-F238E27FC236}">
                <a16:creationId xmlns:a16="http://schemas.microsoft.com/office/drawing/2014/main" id="{58C75162-3979-48ED-B503-0EEE732325D3}"/>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extLst>
      <p:ext uri="{BB962C8B-B14F-4D97-AF65-F5344CB8AC3E}">
        <p14:creationId xmlns:p14="http://schemas.microsoft.com/office/powerpoint/2010/main" val="794942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CF446-5CD8-4370-9CB4-77F6F5DE4B69}"/>
              </a:ext>
            </a:extLst>
          </p:cNvPr>
          <p:cNvSpPr>
            <a:spLocks noGrp="1"/>
          </p:cNvSpPr>
          <p:nvPr>
            <p:ph type="title"/>
          </p:nvPr>
        </p:nvSpPr>
        <p:spPr/>
        <p:txBody>
          <a:bodyPr>
            <a:normAutofit/>
          </a:bodyPr>
          <a:lstStyle/>
          <a:p>
            <a:r>
              <a:rPr lang="en-AU" sz="4400" dirty="0"/>
              <a:t>Approvals Routes List</a:t>
            </a:r>
          </a:p>
        </p:txBody>
      </p:sp>
      <p:sp>
        <p:nvSpPr>
          <p:cNvPr id="4" name="Footer Placeholder 3">
            <a:extLst>
              <a:ext uri="{FF2B5EF4-FFF2-40B4-BE49-F238E27FC236}">
                <a16:creationId xmlns:a16="http://schemas.microsoft.com/office/drawing/2014/main" id="{3894C737-35E8-4B87-BED5-158AB26027F8}"/>
              </a:ext>
            </a:extLst>
          </p:cNvPr>
          <p:cNvSpPr>
            <a:spLocks noGrp="1"/>
          </p:cNvSpPr>
          <p:nvPr>
            <p:ph type="ftr" sz="quarter" idx="11"/>
          </p:nvPr>
        </p:nvSpPr>
        <p:spPr/>
        <p:txBody>
          <a:bodyPr/>
          <a:lstStyle/>
          <a:p>
            <a:r>
              <a:rPr lang="en-AU" dirty="0"/>
              <a:t>Copyright © 2020 - Rinami Pty Ltd</a:t>
            </a:r>
            <a:endParaRPr lang="en-US" dirty="0"/>
          </a:p>
        </p:txBody>
      </p:sp>
      <p:pic>
        <p:nvPicPr>
          <p:cNvPr id="5" name="Picture 4">
            <a:extLst>
              <a:ext uri="{FF2B5EF4-FFF2-40B4-BE49-F238E27FC236}">
                <a16:creationId xmlns:a16="http://schemas.microsoft.com/office/drawing/2014/main" id="{AA60AE4A-40DF-4E0C-AB67-5E023C267E09}"/>
              </a:ext>
            </a:extLst>
          </p:cNvPr>
          <p:cNvPicPr/>
          <p:nvPr/>
        </p:nvPicPr>
        <p:blipFill>
          <a:blip r:embed="rId2"/>
          <a:stretch>
            <a:fillRect/>
          </a:stretch>
        </p:blipFill>
        <p:spPr>
          <a:xfrm>
            <a:off x="822961" y="1444123"/>
            <a:ext cx="2740928" cy="4793190"/>
          </a:xfrm>
          <a:prstGeom prst="rect">
            <a:avLst/>
          </a:prstGeom>
        </p:spPr>
      </p:pic>
      <p:sp>
        <p:nvSpPr>
          <p:cNvPr id="6" name="Rectangle 5">
            <a:extLst>
              <a:ext uri="{FF2B5EF4-FFF2-40B4-BE49-F238E27FC236}">
                <a16:creationId xmlns:a16="http://schemas.microsoft.com/office/drawing/2014/main" id="{FD480FCA-FBAF-4532-9C05-D04F4E7DFE5F}"/>
              </a:ext>
            </a:extLst>
          </p:cNvPr>
          <p:cNvSpPr/>
          <p:nvPr/>
        </p:nvSpPr>
        <p:spPr>
          <a:xfrm>
            <a:off x="3707904" y="1412775"/>
            <a:ext cx="4572000" cy="3139321"/>
          </a:xfrm>
          <a:prstGeom prst="rect">
            <a:avLst/>
          </a:prstGeom>
        </p:spPr>
        <p:txBody>
          <a:bodyPr>
            <a:spAutoFit/>
          </a:bodyPr>
          <a:lstStyle/>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The Approval Routes list is the main screen for the approvals application.</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If you have orders to approve against multiple approval routes, then you will see this screen at login.</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r>
              <a:rPr lang="en-AU" dirty="0">
                <a:latin typeface="Calibri" panose="020F0502020204030204" pitchFamily="34" charset="0"/>
                <a:ea typeface="MS Mincho" panose="02020609040205080304" pitchFamily="49" charset="-128"/>
                <a:cs typeface="Times New Roman" panose="02020603050405020304" pitchFamily="18" charset="0"/>
              </a:rPr>
              <a:t>If you only have orders against a single approval route (e.g. RINAMI route) then you will be taken straight to the Unapproved Orders List (see next section).</a:t>
            </a:r>
            <a:endParaRPr lang="en-AU" dirty="0"/>
          </a:p>
        </p:txBody>
      </p:sp>
      <p:pic>
        <p:nvPicPr>
          <p:cNvPr id="7" name="Picture 6">
            <a:extLst>
              <a:ext uri="{FF2B5EF4-FFF2-40B4-BE49-F238E27FC236}">
                <a16:creationId xmlns:a16="http://schemas.microsoft.com/office/drawing/2014/main" id="{376120F1-FDD3-417A-9413-6FE438A8BE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8" name="Picture 7" descr="Image result for aaco images">
            <a:extLst>
              <a:ext uri="{FF2B5EF4-FFF2-40B4-BE49-F238E27FC236}">
                <a16:creationId xmlns:a16="http://schemas.microsoft.com/office/drawing/2014/main" id="{A4455227-D13F-4F82-BAB1-C07FCC1B44E2}"/>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extLst>
      <p:ext uri="{BB962C8B-B14F-4D97-AF65-F5344CB8AC3E}">
        <p14:creationId xmlns:p14="http://schemas.microsoft.com/office/powerpoint/2010/main" val="1036392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EDAA23C-B309-41A6-AC6E-873710C87CE7}"/>
              </a:ext>
            </a:extLst>
          </p:cNvPr>
          <p:cNvSpPr>
            <a:spLocks noGrp="1"/>
          </p:cNvSpPr>
          <p:nvPr>
            <p:ph type="ftr" sz="quarter" idx="11"/>
          </p:nvPr>
        </p:nvSpPr>
        <p:spPr/>
        <p:txBody>
          <a:bodyPr/>
          <a:lstStyle/>
          <a:p>
            <a:r>
              <a:rPr lang="en-AU" dirty="0"/>
              <a:t>Copyright © 2020 - Rinami Pty Ltd</a:t>
            </a:r>
            <a:endParaRPr lang="en-US" dirty="0"/>
          </a:p>
        </p:txBody>
      </p:sp>
      <p:pic>
        <p:nvPicPr>
          <p:cNvPr id="6" name="Picture 5">
            <a:extLst>
              <a:ext uri="{FF2B5EF4-FFF2-40B4-BE49-F238E27FC236}">
                <a16:creationId xmlns:a16="http://schemas.microsoft.com/office/drawing/2014/main" id="{FF282A00-FBF8-4B7D-AADC-12EF7F669113}"/>
              </a:ext>
            </a:extLst>
          </p:cNvPr>
          <p:cNvPicPr/>
          <p:nvPr/>
        </p:nvPicPr>
        <p:blipFill>
          <a:blip r:embed="rId2"/>
          <a:stretch>
            <a:fillRect/>
          </a:stretch>
        </p:blipFill>
        <p:spPr>
          <a:xfrm>
            <a:off x="899592" y="1484784"/>
            <a:ext cx="2879725" cy="2639695"/>
          </a:xfrm>
          <a:prstGeom prst="rect">
            <a:avLst/>
          </a:prstGeom>
        </p:spPr>
      </p:pic>
      <p:sp>
        <p:nvSpPr>
          <p:cNvPr id="7" name="Rectangle 6">
            <a:extLst>
              <a:ext uri="{FF2B5EF4-FFF2-40B4-BE49-F238E27FC236}">
                <a16:creationId xmlns:a16="http://schemas.microsoft.com/office/drawing/2014/main" id="{427A2537-BA70-4A2B-8035-6EA0BAA53CA5}"/>
              </a:ext>
            </a:extLst>
          </p:cNvPr>
          <p:cNvSpPr/>
          <p:nvPr/>
        </p:nvSpPr>
        <p:spPr>
          <a:xfrm>
            <a:off x="3995936" y="1454211"/>
            <a:ext cx="4572000" cy="1477328"/>
          </a:xfrm>
          <a:prstGeom prst="rect">
            <a:avLst/>
          </a:prstGeom>
        </p:spPr>
        <p:txBody>
          <a:bodyPr>
            <a:spAutoFit/>
          </a:bodyPr>
          <a:lstStyle/>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Swipe down, then release to trigger the approvals list to be reloaded.</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r>
              <a:rPr lang="en-AU" dirty="0">
                <a:latin typeface="Calibri" panose="020F0502020204030204" pitchFamily="34" charset="0"/>
                <a:ea typeface="MS Mincho" panose="02020609040205080304" pitchFamily="49" charset="-128"/>
                <a:cs typeface="Times New Roman" panose="02020603050405020304" pitchFamily="18" charset="0"/>
              </a:rPr>
              <a:t>As you swipe down, you will see a reload icon appear.</a:t>
            </a:r>
            <a:endParaRPr lang="en-AU" dirty="0"/>
          </a:p>
        </p:txBody>
      </p:sp>
      <p:sp>
        <p:nvSpPr>
          <p:cNvPr id="9" name="Rectangle 8">
            <a:extLst>
              <a:ext uri="{FF2B5EF4-FFF2-40B4-BE49-F238E27FC236}">
                <a16:creationId xmlns:a16="http://schemas.microsoft.com/office/drawing/2014/main" id="{2EF62599-F23F-4255-82F0-155562ACD559}"/>
              </a:ext>
            </a:extLst>
          </p:cNvPr>
          <p:cNvSpPr/>
          <p:nvPr/>
        </p:nvSpPr>
        <p:spPr>
          <a:xfrm>
            <a:off x="827584" y="684770"/>
            <a:ext cx="6768752" cy="769441"/>
          </a:xfrm>
          <a:prstGeom prst="rect">
            <a:avLst/>
          </a:prstGeom>
        </p:spPr>
        <p:txBody>
          <a:bodyPr wrap="square">
            <a:spAutoFit/>
          </a:bodyPr>
          <a:lstStyle/>
          <a:p>
            <a:r>
              <a:rPr lang="en-AU" sz="4400" dirty="0">
                <a:latin typeface="+mj-lt"/>
              </a:rPr>
              <a:t>Approvals Routes List cont..</a:t>
            </a:r>
          </a:p>
        </p:txBody>
      </p:sp>
      <p:pic>
        <p:nvPicPr>
          <p:cNvPr id="10" name="Picture 9">
            <a:extLst>
              <a:ext uri="{FF2B5EF4-FFF2-40B4-BE49-F238E27FC236}">
                <a16:creationId xmlns:a16="http://schemas.microsoft.com/office/drawing/2014/main" id="{D43406A2-E714-4C0D-A61E-815496674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8" name="Picture 7" descr="Image result for aaco images">
            <a:extLst>
              <a:ext uri="{FF2B5EF4-FFF2-40B4-BE49-F238E27FC236}">
                <a16:creationId xmlns:a16="http://schemas.microsoft.com/office/drawing/2014/main" id="{7C36F388-9A89-4638-A6CB-07DB645DA5A4}"/>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extLst>
      <p:ext uri="{BB962C8B-B14F-4D97-AF65-F5344CB8AC3E}">
        <p14:creationId xmlns:p14="http://schemas.microsoft.com/office/powerpoint/2010/main" val="17898436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EAAE-39DD-48AB-B4C2-C5B490B1F6A4}"/>
              </a:ext>
            </a:extLst>
          </p:cNvPr>
          <p:cNvSpPr>
            <a:spLocks noGrp="1"/>
          </p:cNvSpPr>
          <p:nvPr>
            <p:ph type="title"/>
          </p:nvPr>
        </p:nvSpPr>
        <p:spPr/>
        <p:txBody>
          <a:bodyPr>
            <a:normAutofit/>
          </a:bodyPr>
          <a:lstStyle/>
          <a:p>
            <a:r>
              <a:rPr lang="en-AU" sz="4400" dirty="0"/>
              <a:t>Unapproved Order List</a:t>
            </a:r>
          </a:p>
        </p:txBody>
      </p:sp>
      <p:sp>
        <p:nvSpPr>
          <p:cNvPr id="4" name="Footer Placeholder 3">
            <a:extLst>
              <a:ext uri="{FF2B5EF4-FFF2-40B4-BE49-F238E27FC236}">
                <a16:creationId xmlns:a16="http://schemas.microsoft.com/office/drawing/2014/main" id="{0CDF7E2B-5D20-4E70-B9FB-32E40237F933}"/>
              </a:ext>
            </a:extLst>
          </p:cNvPr>
          <p:cNvSpPr>
            <a:spLocks noGrp="1"/>
          </p:cNvSpPr>
          <p:nvPr>
            <p:ph type="ftr" sz="quarter" idx="11"/>
          </p:nvPr>
        </p:nvSpPr>
        <p:spPr/>
        <p:txBody>
          <a:bodyPr/>
          <a:lstStyle/>
          <a:p>
            <a:r>
              <a:rPr lang="en-AU" dirty="0"/>
              <a:t>Copyright © 2020 - Rinami Pty Ltd</a:t>
            </a:r>
            <a:endParaRPr lang="en-US" dirty="0"/>
          </a:p>
        </p:txBody>
      </p:sp>
      <p:pic>
        <p:nvPicPr>
          <p:cNvPr id="6" name="Picture 5">
            <a:extLst>
              <a:ext uri="{FF2B5EF4-FFF2-40B4-BE49-F238E27FC236}">
                <a16:creationId xmlns:a16="http://schemas.microsoft.com/office/drawing/2014/main" id="{5CEEFB4C-2B29-4DE4-982E-044A3830B591}"/>
              </a:ext>
            </a:extLst>
          </p:cNvPr>
          <p:cNvPicPr/>
          <p:nvPr/>
        </p:nvPicPr>
        <p:blipFill>
          <a:blip r:embed="rId2"/>
          <a:stretch>
            <a:fillRect/>
          </a:stretch>
        </p:blipFill>
        <p:spPr>
          <a:xfrm>
            <a:off x="971601" y="1635346"/>
            <a:ext cx="2736304" cy="4451405"/>
          </a:xfrm>
          <a:prstGeom prst="rect">
            <a:avLst/>
          </a:prstGeom>
        </p:spPr>
      </p:pic>
      <p:sp>
        <p:nvSpPr>
          <p:cNvPr id="7" name="Rectangle 6">
            <a:extLst>
              <a:ext uri="{FF2B5EF4-FFF2-40B4-BE49-F238E27FC236}">
                <a16:creationId xmlns:a16="http://schemas.microsoft.com/office/drawing/2014/main" id="{73929955-5F10-4CC0-8868-1060123C953B}"/>
              </a:ext>
            </a:extLst>
          </p:cNvPr>
          <p:cNvSpPr/>
          <p:nvPr/>
        </p:nvSpPr>
        <p:spPr>
          <a:xfrm>
            <a:off x="3851920" y="1556792"/>
            <a:ext cx="4572000" cy="3416320"/>
          </a:xfrm>
          <a:prstGeom prst="rect">
            <a:avLst/>
          </a:prstGeom>
        </p:spPr>
        <p:txBody>
          <a:bodyPr>
            <a:spAutoFit/>
          </a:bodyPr>
          <a:lstStyle/>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The Unapproved Orders list allows you to review the high-level information about the order waiting to be approved, including the Value, Supplier Name and the Order Date.</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Pressing on a displayed line will take you into the detail of the order to be approved (Order Approval screen).</a:t>
            </a:r>
          </a:p>
          <a:p>
            <a:pPr>
              <a:spcAft>
                <a:spcPts val="0"/>
              </a:spcAft>
            </a:pPr>
            <a:r>
              <a:rPr lang="en-AU" dirty="0">
                <a:latin typeface="Calibri" panose="020F0502020204030204" pitchFamily="34" charset="0"/>
                <a:ea typeface="MS Mincho" panose="02020609040205080304" pitchFamily="49" charset="-128"/>
                <a:cs typeface="Times New Roman" panose="02020603050405020304" pitchFamily="18" charset="0"/>
              </a:rPr>
              <a:t> </a:t>
            </a:r>
          </a:p>
          <a:p>
            <a:r>
              <a:rPr lang="en-AU" dirty="0">
                <a:latin typeface="Calibri" panose="020F0502020204030204" pitchFamily="34" charset="0"/>
                <a:ea typeface="MS Mincho" panose="02020609040205080304" pitchFamily="49" charset="-128"/>
                <a:cs typeface="Times New Roman" panose="02020603050405020304" pitchFamily="18" charset="0"/>
              </a:rPr>
              <a:t>Pressing the back button on the device will return you to the Main screen (Approval Routes List)</a:t>
            </a:r>
            <a:endParaRPr lang="en-AU" dirty="0"/>
          </a:p>
        </p:txBody>
      </p:sp>
      <p:pic>
        <p:nvPicPr>
          <p:cNvPr id="9" name="Picture 8">
            <a:extLst>
              <a:ext uri="{FF2B5EF4-FFF2-40B4-BE49-F238E27FC236}">
                <a16:creationId xmlns:a16="http://schemas.microsoft.com/office/drawing/2014/main" id="{61BBA1A6-70C1-41A6-8FBE-8F67E43414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577" y="116632"/>
            <a:ext cx="2642540" cy="462749"/>
          </a:xfrm>
          <a:prstGeom prst="rect">
            <a:avLst/>
          </a:prstGeom>
        </p:spPr>
      </p:pic>
      <p:pic>
        <p:nvPicPr>
          <p:cNvPr id="8" name="Picture 7" descr="Image result for aaco images">
            <a:extLst>
              <a:ext uri="{FF2B5EF4-FFF2-40B4-BE49-F238E27FC236}">
                <a16:creationId xmlns:a16="http://schemas.microsoft.com/office/drawing/2014/main" id="{1EF8CA5C-8032-439F-A5CB-0CAE9E0E1E65}"/>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228827" y="55473"/>
            <a:ext cx="847230" cy="523908"/>
          </a:xfrm>
          <a:prstGeom prst="rect">
            <a:avLst/>
          </a:prstGeom>
          <a:noFill/>
          <a:ln>
            <a:noFill/>
          </a:ln>
        </p:spPr>
      </p:pic>
    </p:spTree>
    <p:extLst>
      <p:ext uri="{BB962C8B-B14F-4D97-AF65-F5344CB8AC3E}">
        <p14:creationId xmlns:p14="http://schemas.microsoft.com/office/powerpoint/2010/main" val="3196423778"/>
      </p:ext>
    </p:extLst>
  </p:cSld>
  <p:clrMapOvr>
    <a:masterClrMapping/>
  </p:clrMapOvr>
</p:sld>
</file>

<file path=ppt/theme/theme1.xml><?xml version="1.0" encoding="utf-8"?>
<a:theme xmlns:a="http://schemas.openxmlformats.org/drawingml/2006/main" name="Retrospect">
  <a:themeElements>
    <a:clrScheme name="Rinami">
      <a:dk1>
        <a:sysClr val="windowText" lastClr="000000"/>
      </a:dk1>
      <a:lt1>
        <a:sysClr val="window" lastClr="FFFFFF"/>
      </a:lt1>
      <a:dk2>
        <a:srgbClr val="344068"/>
      </a:dk2>
      <a:lt2>
        <a:srgbClr val="D9E0E6"/>
      </a:lt2>
      <a:accent1>
        <a:srgbClr val="57B2BB"/>
      </a:accent1>
      <a:accent2>
        <a:srgbClr val="0A4852"/>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Presentation.potx" id="{AF4DCA60-35CC-4CA3-B081-D004301EEE0E}" vid="{FF03892D-EA89-4A04-BC47-3A4F61C9D4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dentifier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Rinami Document" ma:contentTypeID="0x010100CD0B8085FD18E94DAD35E5A577B66C12003118B40420BF6647AD287E5D8616B0C4" ma:contentTypeVersion="10" ma:contentTypeDescription="Rinami Document Type" ma:contentTypeScope="" ma:versionID="1da8e991e18859015d507f6d7ceb2b4d">
  <xsd:schema xmlns:xsd="http://www.w3.org/2001/XMLSchema" xmlns:xs="http://www.w3.org/2001/XMLSchema" xmlns:p="http://schemas.microsoft.com/office/2006/metadata/properties" xmlns:ns2="d1afabf9-33b0-470f-8733-862bd2f68943" xmlns:ns3="http://schemas.microsoft.com/sharepoint/v3/fields" xmlns:ns4="bb89efd7-62be-4b80-bc4b-1fd1c2609a35" targetNamespace="http://schemas.microsoft.com/office/2006/metadata/properties" ma:root="true" ma:fieldsID="0ec70235cef814f8da7df63198b94bb6" ns2:_="" ns3:_="" ns4:_="">
    <xsd:import namespace="d1afabf9-33b0-470f-8733-862bd2f68943"/>
    <xsd:import namespace="http://schemas.microsoft.com/sharepoint/v3/fields"/>
    <xsd:import namespace="bb89efd7-62be-4b80-bc4b-1fd1c2609a35"/>
    <xsd:element name="properties">
      <xsd:complexType>
        <xsd:sequence>
          <xsd:element name="documentManagement">
            <xsd:complexType>
              <xsd:all>
                <xsd:element ref="ns2:SharedWithUsers" minOccurs="0"/>
                <xsd:element ref="ns2:SharedWithDetails" minOccurs="0"/>
                <xsd:element ref="ns3:_Identifier" minOccurs="0"/>
                <xsd:element ref="ns4:MediaServiceMetadata" minOccurs="0"/>
                <xsd:element ref="ns4: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fabf9-33b0-470f-8733-862bd2f689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_Identifier" ma:index="10" nillable="true" ma:displayName="Resource Identifier" ma:description="An identifying string or number, usually conforming to a formal identification system" ma:internalName="_Identifier">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b89efd7-62be-4b80-bc4b-1fd1c2609a35"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6BF7CA-0C1A-40D1-98AF-BE0F40BAC177}">
  <ds:schemaRefs>
    <ds:schemaRef ds:uri="http://schemas.microsoft.com/office/2006/metadata/properties"/>
    <ds:schemaRef ds:uri="http://schemas.microsoft.com/office/infopath/2007/PartnerControls"/>
    <ds:schemaRef ds:uri="http://schemas.microsoft.com/sharepoint/v3/fields"/>
  </ds:schemaRefs>
</ds:datastoreItem>
</file>

<file path=customXml/itemProps2.xml><?xml version="1.0" encoding="utf-8"?>
<ds:datastoreItem xmlns:ds="http://schemas.openxmlformats.org/officeDocument/2006/customXml" ds:itemID="{CA9DA78B-798E-4F04-91C2-72D1F4F53DAE}">
  <ds:schemaRefs>
    <ds:schemaRef ds:uri="http://schemas.microsoft.com/sharepoint/v3/contenttype/forms"/>
  </ds:schemaRefs>
</ds:datastoreItem>
</file>

<file path=customXml/itemProps3.xml><?xml version="1.0" encoding="utf-8"?>
<ds:datastoreItem xmlns:ds="http://schemas.openxmlformats.org/officeDocument/2006/customXml" ds:itemID="{9E33FCDF-3059-4693-9B82-8F85A0AC3B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afabf9-33b0-470f-8733-862bd2f68943"/>
    <ds:schemaRef ds:uri="http://schemas.microsoft.com/sharepoint/v3/fields"/>
    <ds:schemaRef ds:uri="bb89efd7-62be-4b80-bc4b-1fd1c2609a3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Presentation</Template>
  <TotalTime>0</TotalTime>
  <Words>1953</Words>
  <Application>Microsoft Office PowerPoint</Application>
  <PresentationFormat>On-screen Show (4:3)</PresentationFormat>
  <Paragraphs>189</Paragraphs>
  <Slides>26</Slides>
  <Notes>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32" baseType="lpstr">
      <vt:lpstr>Calibri</vt:lpstr>
      <vt:lpstr>Calibri Light</vt:lpstr>
      <vt:lpstr>Symbol</vt:lpstr>
      <vt:lpstr>Wingdings</vt:lpstr>
      <vt:lpstr>Retrospect</vt:lpstr>
      <vt:lpstr>Bitmap Image</vt:lpstr>
      <vt:lpstr>Cantara Purchase Order Mobile Applications</vt:lpstr>
      <vt:lpstr>PowerPoint Presentation</vt:lpstr>
      <vt:lpstr>Rinami and DXC Red Rock</vt:lpstr>
      <vt:lpstr>Solution Overview</vt:lpstr>
      <vt:lpstr>Revised Pricing Structure</vt:lpstr>
      <vt:lpstr>Applications Logon</vt:lpstr>
      <vt:lpstr>Approvals Routes List</vt:lpstr>
      <vt:lpstr>PowerPoint Presentation</vt:lpstr>
      <vt:lpstr>Unapproved Order List</vt:lpstr>
      <vt:lpstr>Order Approval</vt:lpstr>
      <vt:lpstr>Order Attachments</vt:lpstr>
      <vt:lpstr>Order Attachments cont…</vt:lpstr>
      <vt:lpstr>Order Attachments cont…</vt:lpstr>
      <vt:lpstr>Approval Line Level details</vt:lpstr>
      <vt:lpstr>Approve / Reject Approval</vt:lpstr>
      <vt:lpstr>Approve / Reject Approval cont…</vt:lpstr>
      <vt:lpstr>Approve / Reject Approval cont…</vt:lpstr>
      <vt:lpstr>Push Notifications</vt:lpstr>
      <vt:lpstr>Purchase Order Entry Main Menu</vt:lpstr>
      <vt:lpstr>Raise Requisition (Header)</vt:lpstr>
      <vt:lpstr>Raise Requisition (Header) cont…</vt:lpstr>
      <vt:lpstr>Raise Requisition (Header) cont…</vt:lpstr>
      <vt:lpstr>Raise Requisition (Header) cont…</vt:lpstr>
      <vt:lpstr>Raise Requisition (Order Line Level Details)</vt:lpstr>
      <vt:lpstr>Raise Requisition (Order Line Level Details) cont…</vt:lpstr>
      <vt:lpstr>Raise Requisition (Order Line Level Details) cont…</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2016-01-17T10:17:52Z</dcterms:created>
  <dcterms:modified xsi:type="dcterms:W3CDTF">2020-05-25T06:48:05Z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TC101671239990</vt:lpwstr>
  </property>
  <property fmtid="{D5CDD505-2E9C-101B-9397-08002B2CF9AE}" pid="3" name="ContentTypeId">
    <vt:lpwstr>0x010100CD0B8085FD18E94DAD35E5A577B66C12003118B40420BF6647AD287E5D8616B0C4</vt:lpwstr>
  </property>
</Properties>
</file>