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3" r:id="rId4"/>
  </p:sldMasterIdLst>
  <p:notesMasterIdLst>
    <p:notesMasterId r:id="rId27"/>
  </p:notesMasterIdLst>
  <p:handoutMasterIdLst>
    <p:handoutMasterId r:id="rId28"/>
  </p:handoutMasterIdLst>
  <p:sldIdLst>
    <p:sldId id="256" r:id="rId5"/>
    <p:sldId id="264" r:id="rId6"/>
    <p:sldId id="291" r:id="rId7"/>
    <p:sldId id="296" r:id="rId8"/>
    <p:sldId id="293" r:id="rId9"/>
    <p:sldId id="257" r:id="rId10"/>
    <p:sldId id="294" r:id="rId11"/>
    <p:sldId id="295" r:id="rId12"/>
    <p:sldId id="292" r:id="rId13"/>
    <p:sldId id="279" r:id="rId14"/>
    <p:sldId id="280" r:id="rId15"/>
    <p:sldId id="282" r:id="rId16"/>
    <p:sldId id="283" r:id="rId17"/>
    <p:sldId id="284" r:id="rId18"/>
    <p:sldId id="287" r:id="rId19"/>
    <p:sldId id="297" r:id="rId20"/>
    <p:sldId id="298" r:id="rId21"/>
    <p:sldId id="290" r:id="rId22"/>
    <p:sldId id="288" r:id="rId23"/>
    <p:sldId id="285" r:id="rId24"/>
    <p:sldId id="289"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495"/>
    <a:srgbClr val="1E7180"/>
    <a:srgbClr val="145E6C"/>
    <a:srgbClr val="13515C"/>
    <a:srgbClr val="00B0F0"/>
    <a:srgbClr val="0000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1BD39-ECBB-49B6-9121-6475CBCD5966}" v="20" dt="2020-06-24T03:27:16.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6473" autoAdjust="0"/>
  </p:normalViewPr>
  <p:slideViewPr>
    <p:cSldViewPr>
      <p:cViewPr varScale="1">
        <p:scale>
          <a:sx n="260" d="100"/>
          <a:sy n="260" d="100"/>
        </p:scale>
        <p:origin x="268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E67E28-00A6-EB43-809C-BF3D6FF2AD0D}" type="datetimeFigureOut">
              <a:rPr lang="en-US" smtClean="0"/>
              <a:t>6/24/2020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E29985-9615-9E4B-8A8C-6DD7F5EE9BD8}" type="slidenum">
              <a:rPr lang="en-US" smtClean="0"/>
              <a:t>‹#›</a:t>
            </a:fld>
            <a:endParaRPr lang="en-US"/>
          </a:p>
        </p:txBody>
      </p:sp>
    </p:spTree>
    <p:extLst>
      <p:ext uri="{BB962C8B-B14F-4D97-AF65-F5344CB8AC3E}">
        <p14:creationId xmlns:p14="http://schemas.microsoft.com/office/powerpoint/2010/main" val="9334005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3842907C-D0AA-4C58-9F94-58B40AD65B29}" type="datetimeFigureOut">
              <a:rPr lang="en-US" smtClean="0"/>
              <a:pPr/>
              <a:t>6/24/2020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D76769E-C829-4283-B80E-CB90D995C291}" type="slidenum">
              <a:rPr lang="en-US" smtClean="0"/>
              <a:pPr/>
              <a:t>‹#›</a:t>
            </a:fld>
            <a:endParaRPr lang="en-US"/>
          </a:p>
        </p:txBody>
      </p:sp>
    </p:spTree>
    <p:extLst>
      <p:ext uri="{BB962C8B-B14F-4D97-AF65-F5344CB8AC3E}">
        <p14:creationId xmlns:p14="http://schemas.microsoft.com/office/powerpoint/2010/main" val="2524736651"/>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1</a:t>
            </a:fld>
            <a:endParaRPr lang="en-US"/>
          </a:p>
        </p:txBody>
      </p:sp>
    </p:spTree>
    <p:extLst>
      <p:ext uri="{BB962C8B-B14F-4D97-AF65-F5344CB8AC3E}">
        <p14:creationId xmlns:p14="http://schemas.microsoft.com/office/powerpoint/2010/main" val="13125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4</a:t>
            </a:fld>
            <a:endParaRPr lang="en-US"/>
          </a:p>
        </p:txBody>
      </p:sp>
    </p:spTree>
    <p:extLst>
      <p:ext uri="{BB962C8B-B14F-4D97-AF65-F5344CB8AC3E}">
        <p14:creationId xmlns:p14="http://schemas.microsoft.com/office/powerpoint/2010/main" val="375201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5</a:t>
            </a:fld>
            <a:endParaRPr lang="en-US"/>
          </a:p>
        </p:txBody>
      </p:sp>
    </p:spTree>
    <p:extLst>
      <p:ext uri="{BB962C8B-B14F-4D97-AF65-F5344CB8AC3E}">
        <p14:creationId xmlns:p14="http://schemas.microsoft.com/office/powerpoint/2010/main" val="64097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6</a:t>
            </a:fld>
            <a:endParaRPr lang="en-US"/>
          </a:p>
        </p:txBody>
      </p:sp>
    </p:spTree>
    <p:extLst>
      <p:ext uri="{BB962C8B-B14F-4D97-AF65-F5344CB8AC3E}">
        <p14:creationId xmlns:p14="http://schemas.microsoft.com/office/powerpoint/2010/main" val="96956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7</a:t>
            </a:fld>
            <a:endParaRPr lang="en-US"/>
          </a:p>
        </p:txBody>
      </p:sp>
    </p:spTree>
    <p:extLst>
      <p:ext uri="{BB962C8B-B14F-4D97-AF65-F5344CB8AC3E}">
        <p14:creationId xmlns:p14="http://schemas.microsoft.com/office/powerpoint/2010/main" val="101267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8</a:t>
            </a:fld>
            <a:endParaRPr lang="en-US"/>
          </a:p>
        </p:txBody>
      </p:sp>
    </p:spTree>
    <p:extLst>
      <p:ext uri="{BB962C8B-B14F-4D97-AF65-F5344CB8AC3E}">
        <p14:creationId xmlns:p14="http://schemas.microsoft.com/office/powerpoint/2010/main" val="7465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9</a:t>
            </a:fld>
            <a:endParaRPr lang="en-US"/>
          </a:p>
        </p:txBody>
      </p:sp>
    </p:spTree>
    <p:extLst>
      <p:ext uri="{BB962C8B-B14F-4D97-AF65-F5344CB8AC3E}">
        <p14:creationId xmlns:p14="http://schemas.microsoft.com/office/powerpoint/2010/main" val="1688937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r>
              <a:rPr lang="en-AU" dirty="0">
                <a:solidFill>
                  <a:schemeClr val="accent1">
                    <a:tint val="20000"/>
                  </a:schemeClr>
                </a:solidFill>
              </a:rPr>
              <a:t>Copyright © 2016 - Rinami Pty Ltd</a:t>
            </a:r>
            <a:endParaRPr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mtClean="0"/>
              <a:pPr/>
              <a:t>‹#›</a:t>
            </a:fld>
            <a:endParaRPr lang="en-US" dirty="0">
              <a:solidFill>
                <a:srgbClr val="FFFF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70555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45292C34-3E5E-4BA5-AF54-F1601B144FB0}" type="slidenum">
              <a:rPr lang="en-US" smtClean="0">
                <a:solidFill>
                  <a:schemeClr val="tx2">
                    <a:shade val="50000"/>
                  </a:schemeClr>
                </a:solidFill>
              </a: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4330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45292C34-3E5E-4BA5-AF54-F1601B144FB0}" type="slidenum">
              <a:rPr lang="en-US" smtClean="0">
                <a:solidFill>
                  <a:schemeClr val="tx2">
                    <a:shade val="50000"/>
                  </a:schemeClr>
                </a:solidFill>
              </a: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7877554" y="4731923"/>
            <a:ext cx="1801524" cy="469433"/>
          </a:xfrm>
          <a:prstGeom prst="rect">
            <a:avLst/>
          </a:prstGeom>
        </p:spPr>
      </p:pic>
    </p:spTree>
    <p:extLst>
      <p:ext uri="{BB962C8B-B14F-4D97-AF65-F5344CB8AC3E}">
        <p14:creationId xmlns:p14="http://schemas.microsoft.com/office/powerpoint/2010/main" val="13273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26171"/>
          </a:xfrm>
          <a:ln>
            <a:noFill/>
          </a:ln>
        </p:spPr>
        <p:txBody>
          <a:bodyPr/>
          <a:lstStyle/>
          <a:p>
            <a:r>
              <a:rPr lang="en-US"/>
              <a:t>Click to edit Master title style</a:t>
            </a:r>
            <a:endParaRPr lang="en-US" dirty="0"/>
          </a:p>
        </p:txBody>
      </p:sp>
      <p:sp>
        <p:nvSpPr>
          <p:cNvPr id="3" name="Content Placeholder 2"/>
          <p:cNvSpPr>
            <a:spLocks noGrp="1"/>
          </p:cNvSpPr>
          <p:nvPr>
            <p:ph idx="1"/>
          </p:nvPr>
        </p:nvSpPr>
        <p:spPr>
          <a:xfrm>
            <a:off x="822959" y="1510742"/>
            <a:ext cx="7543801" cy="435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70992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72" y="116632"/>
            <a:ext cx="1800000" cy="469831"/>
          </a:xfrm>
          <a:prstGeom prst="rect">
            <a:avLst/>
          </a:prstGeom>
        </p:spPr>
      </p:pic>
    </p:spTree>
    <p:extLst>
      <p:ext uri="{BB962C8B-B14F-4D97-AF65-F5344CB8AC3E}">
        <p14:creationId xmlns:p14="http://schemas.microsoft.com/office/powerpoint/2010/main" val="423991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6" name="Footer Placeholder 5"/>
          <p:cNvSpPr>
            <a:spLocks noGrp="1"/>
          </p:cNvSpPr>
          <p:nvPr>
            <p:ph type="ftr" sz="quarter" idx="11"/>
          </p:nvPr>
        </p:nvSpPr>
        <p:spPr/>
        <p:txBody>
          <a:bodyPr/>
          <a:lstStyle/>
          <a:p>
            <a:r>
              <a:rPr lang="en-AU"/>
              <a:t>Copyright © 2015 - Rinami Pty Ltd</a:t>
            </a:r>
            <a:endParaRPr lang="en-US"/>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72" y="116632"/>
            <a:ext cx="1800000" cy="469831"/>
          </a:xfrm>
          <a:prstGeom prst="rect">
            <a:avLst/>
          </a:prstGeom>
        </p:spPr>
      </p:pic>
    </p:spTree>
    <p:extLst>
      <p:ext uri="{BB962C8B-B14F-4D97-AF65-F5344CB8AC3E}">
        <p14:creationId xmlns:p14="http://schemas.microsoft.com/office/powerpoint/2010/main" val="61377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8" name="Footer Placeholder 7"/>
          <p:cNvSpPr>
            <a:spLocks noGrp="1"/>
          </p:cNvSpPr>
          <p:nvPr>
            <p:ph type="ftr" sz="quarter" idx="11"/>
          </p:nvPr>
        </p:nvSpPr>
        <p:spPr/>
        <p:txBody>
          <a:bodyPr/>
          <a:lstStyle/>
          <a:p>
            <a:r>
              <a:rPr lang="en-AU" dirty="0"/>
              <a:t>Copyright © 2016 - Rinami Pty Ltd</a:t>
            </a:r>
            <a:endParaRPr lang="en-US" dirty="0"/>
          </a:p>
        </p:txBody>
      </p:sp>
      <p:sp>
        <p:nvSpPr>
          <p:cNvPr id="9" name="Slide Number Placeholder 8"/>
          <p:cNvSpPr>
            <a:spLocks noGrp="1"/>
          </p:cNvSpPr>
          <p:nvPr>
            <p:ph type="sldNum" sz="quarter" idx="12"/>
          </p:nvPr>
        </p:nvSpPr>
        <p:spPr/>
        <p:txBody>
          <a:bodyPr/>
          <a:lstStyle/>
          <a:p>
            <a:fld id="{BC410EEA-824F-4D46-AFE7-60426C8C06B0}"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296796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4" name="Footer Placeholder 3"/>
          <p:cNvSpPr>
            <a:spLocks noGrp="1"/>
          </p:cNvSpPr>
          <p:nvPr>
            <p:ph type="ftr" sz="quarter" idx="11"/>
          </p:nvPr>
        </p:nvSpPr>
        <p:spPr/>
        <p:txBody>
          <a:bodyPr/>
          <a:lstStyle/>
          <a:p>
            <a:r>
              <a:rPr lang="en-AU" dirty="0"/>
              <a:t>Copyright © 2016 - Rinami Pty Ltd</a:t>
            </a:r>
            <a:endParaRPr lang="en-US" dirty="0"/>
          </a:p>
        </p:txBody>
      </p:sp>
      <p:sp>
        <p:nvSpPr>
          <p:cNvPr id="5" name="Slide Number Placeholder 4"/>
          <p:cNvSpPr>
            <a:spLocks noGrp="1"/>
          </p:cNvSpPr>
          <p:nvPr>
            <p:ph type="sldNum" sz="quarter" idx="12"/>
          </p:nvPr>
        </p:nvSpPr>
        <p:spPr/>
        <p:txBody>
          <a:bodyPr/>
          <a:lstStyle/>
          <a:p>
            <a:fld id="{BC410EEA-824F-4D46-AFE7-60426C8C06B0}"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72" y="116632"/>
            <a:ext cx="1800000" cy="469831"/>
          </a:xfrm>
          <a:prstGeom prst="rect">
            <a:avLst/>
          </a:prstGeom>
        </p:spPr>
      </p:pic>
    </p:spTree>
    <p:extLst>
      <p:ext uri="{BB962C8B-B14F-4D97-AF65-F5344CB8AC3E}">
        <p14:creationId xmlns:p14="http://schemas.microsoft.com/office/powerpoint/2010/main" val="19465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AU"/>
              <a:t>Copyright © 2015 - Rinami Pty Ltd</a:t>
            </a:r>
            <a:endParaRPr lang="en-US"/>
          </a:p>
        </p:txBody>
      </p:sp>
      <p:sp>
        <p:nvSpPr>
          <p:cNvPr id="9" name="Slide Number Placeholder 8"/>
          <p:cNvSpPr>
            <a:spLocks noGrp="1"/>
          </p:cNvSpPr>
          <p:nvPr>
            <p:ph type="sldNum" sz="quarter" idx="12"/>
          </p:nvPr>
        </p:nvSpPr>
        <p:spPr/>
        <p:txBody>
          <a:bodyPr/>
          <a:lstStyle/>
          <a:p>
            <a:fld id="{BC410EEA-824F-4D46-AFE7-60426C8C06B0}"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363358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8A87A34-81AB-432B-8DAE-1953F412C126}" type="datetimeFigureOut">
              <a:rPr lang="en-US" smtClean="0"/>
              <a:t>6/24/2020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AU" dirty="0"/>
              <a:t>Copyright © 2016 - Rinami Pty Ltd</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410EEA-824F-4D46-AFE7-60426C8C06B0}"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307771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6" name="Footer Placeholder 5"/>
          <p:cNvSpPr>
            <a:spLocks noGrp="1"/>
          </p:cNvSpPr>
          <p:nvPr>
            <p:ph type="ftr" sz="quarter" idx="11"/>
          </p:nvPr>
        </p:nvSpPr>
        <p:spPr/>
        <p:txBody>
          <a:bodyPr/>
          <a:lstStyle/>
          <a:p>
            <a:r>
              <a:rPr lang="en-AU" dirty="0">
                <a:solidFill>
                  <a:schemeClr val="tx1"/>
                </a:solidFill>
              </a:rPr>
              <a:t>Copyright © 2016 - Rinami Pty Ltd</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solidFill>
                <a:schemeClr val="tx1"/>
              </a:solidFill>
            </a:endParaRPr>
          </a:p>
        </p:txBody>
      </p:sp>
    </p:spTree>
    <p:extLst>
      <p:ext uri="{BB962C8B-B14F-4D97-AF65-F5344CB8AC3E}">
        <p14:creationId xmlns:p14="http://schemas.microsoft.com/office/powerpoint/2010/main" val="32232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12617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471762"/>
            <a:ext cx="7543801" cy="439733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6/24/2020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lgn="r"/>
            <a:r>
              <a:rPr lang="en-AU" sz="1000">
                <a:solidFill>
                  <a:schemeClr val="tx1"/>
                </a:solidFill>
              </a:rPr>
              <a:t>Copyright © 2015 - Rinami Pty Ltd</a:t>
            </a:r>
            <a:endParaRPr lang="en-US" sz="1000" dirty="0">
              <a:solidFill>
                <a:schemeClr val="tx1"/>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5292C34-3E5E-4BA5-AF54-F1601B144FB0}" type="slidenum">
              <a:rPr lang="en-US" smtClean="0">
                <a:solidFill>
                  <a:schemeClr val="tx2">
                    <a:shade val="50000"/>
                  </a:schemeClr>
                </a:solidFill>
              </a:rPr>
              <a:pPr/>
              <a:t>‹#›</a:t>
            </a:fld>
            <a:endParaRPr lang="en-US" dirty="0"/>
          </a:p>
        </p:txBody>
      </p:sp>
      <p:cxnSp>
        <p:nvCxnSpPr>
          <p:cNvPr id="10" name="Straight Connector 9"/>
          <p:cNvCxnSpPr/>
          <p:nvPr/>
        </p:nvCxnSpPr>
        <p:spPr>
          <a:xfrm>
            <a:off x="895149" y="1412776"/>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7301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1752601"/>
            <a:ext cx="8062664" cy="1829761"/>
          </a:xfrm>
        </p:spPr>
        <p:txBody>
          <a:bodyPr>
            <a:normAutofit fontScale="90000"/>
          </a:bodyPr>
          <a:lstStyle/>
          <a:p>
            <a:r>
              <a:rPr lang="en-US" dirty="0"/>
              <a:t>Cantara CAM Mobile Application</a:t>
            </a:r>
          </a:p>
        </p:txBody>
      </p:sp>
      <p:sp>
        <p:nvSpPr>
          <p:cNvPr id="3" name="Rectangle 2"/>
          <p:cNvSpPr>
            <a:spLocks noGrp="1"/>
          </p:cNvSpPr>
          <p:nvPr>
            <p:ph type="subTitle" idx="1"/>
          </p:nvPr>
        </p:nvSpPr>
        <p:spPr>
          <a:xfrm>
            <a:off x="713573" y="5013176"/>
            <a:ext cx="8068733" cy="273391"/>
          </a:xfrm>
        </p:spPr>
        <p:txBody>
          <a:bodyPr>
            <a:normAutofit fontScale="62500" lnSpcReduction="20000"/>
          </a:bodyPr>
          <a:lstStyle/>
          <a:p>
            <a:r>
              <a:rPr lang="en-US" dirty="0"/>
              <a:t> </a:t>
            </a:r>
            <a:r>
              <a:rPr lang="en-US" dirty="0" err="1"/>
              <a:t>june</a:t>
            </a:r>
            <a:r>
              <a:rPr lang="en-US" dirty="0"/>
              <a:t> 2020</a:t>
            </a:r>
          </a:p>
        </p:txBody>
      </p:sp>
      <p:sp>
        <p:nvSpPr>
          <p:cNvPr id="5" name="Footer Placeholder 4"/>
          <p:cNvSpPr>
            <a:spLocks noGrp="1"/>
          </p:cNvSpPr>
          <p:nvPr>
            <p:ph type="ftr" sz="quarter" idx="11"/>
          </p:nvPr>
        </p:nvSpPr>
        <p:spPr/>
        <p:txBody>
          <a:bodyPr/>
          <a:lstStyle/>
          <a:p>
            <a:r>
              <a:rPr lang="en-AU" dirty="0">
                <a:solidFill>
                  <a:schemeClr val="accent1">
                    <a:tint val="20000"/>
                  </a:schemeClr>
                </a:solidFill>
              </a:rPr>
              <a:t>Copyright © 2020 - Rinami Pty Ltd</a:t>
            </a:r>
            <a:endParaRPr lang="en-US" dirty="0">
              <a:solidFill>
                <a:schemeClr val="accent1">
                  <a:tint val="2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C412-7BD6-4E24-8A1D-76D8E9D1BBA2}"/>
              </a:ext>
            </a:extLst>
          </p:cNvPr>
          <p:cNvSpPr>
            <a:spLocks noGrp="1"/>
          </p:cNvSpPr>
          <p:nvPr>
            <p:ph type="title"/>
          </p:nvPr>
        </p:nvSpPr>
        <p:spPr/>
        <p:txBody>
          <a:bodyPr/>
          <a:lstStyle/>
          <a:p>
            <a:r>
              <a:rPr lang="en-AU" dirty="0"/>
              <a:t>Main Menu</a:t>
            </a:r>
          </a:p>
        </p:txBody>
      </p:sp>
      <p:sp>
        <p:nvSpPr>
          <p:cNvPr id="4" name="Footer Placeholder 3">
            <a:extLst>
              <a:ext uri="{FF2B5EF4-FFF2-40B4-BE49-F238E27FC236}">
                <a16:creationId xmlns:a16="http://schemas.microsoft.com/office/drawing/2014/main" id="{3261915C-DC29-450A-BA18-72ED57AF8266}"/>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366816BB-E9B8-4097-A891-596EE7F316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2960" y="1439912"/>
            <a:ext cx="3617103" cy="4824537"/>
          </a:xfrm>
          <a:prstGeom prst="rect">
            <a:avLst/>
          </a:prstGeom>
          <a:noFill/>
          <a:ln>
            <a:noFill/>
          </a:ln>
        </p:spPr>
      </p:pic>
      <p:sp>
        <p:nvSpPr>
          <p:cNvPr id="3" name="Rectangle 2">
            <a:extLst>
              <a:ext uri="{FF2B5EF4-FFF2-40B4-BE49-F238E27FC236}">
                <a16:creationId xmlns:a16="http://schemas.microsoft.com/office/drawing/2014/main" id="{ACD38317-174F-45C1-8200-120C4D0381CB}"/>
              </a:ext>
            </a:extLst>
          </p:cNvPr>
          <p:cNvSpPr/>
          <p:nvPr/>
        </p:nvSpPr>
        <p:spPr>
          <a:xfrm>
            <a:off x="4440062" y="1452894"/>
            <a:ext cx="4668441" cy="4616648"/>
          </a:xfrm>
          <a:prstGeom prst="rect">
            <a:avLst/>
          </a:prstGeom>
        </p:spPr>
        <p:txBody>
          <a:bodyPr wrap="square">
            <a:spAutoFit/>
          </a:bodyPr>
          <a:lstStyle/>
          <a:p>
            <a:r>
              <a:rPr lang="en-AU" dirty="0"/>
              <a:t>The Main Menu is the landing page after login and provides navigation to major functionality.</a:t>
            </a:r>
          </a:p>
          <a:p>
            <a:endParaRPr lang="en-AU" dirty="0"/>
          </a:p>
          <a:p>
            <a:r>
              <a:rPr lang="en-AU" sz="1400" dirty="0"/>
              <a:t>For example the Main Menu may contain content like this:</a:t>
            </a:r>
          </a:p>
          <a:p>
            <a:pPr marL="285750" indent="-285750">
              <a:buFont typeface="Arial" panose="020B0604020202020204" pitchFamily="34" charset="0"/>
              <a:buChar char="•"/>
            </a:pPr>
            <a:r>
              <a:rPr lang="en-AU" sz="1400" dirty="0"/>
              <a:t>Equipment Pre-Start/Daily Service button </a:t>
            </a:r>
            <a:r>
              <a:rPr lang="en-AU" sz="1200" dirty="0"/>
              <a:t>– </a:t>
            </a:r>
            <a:r>
              <a:rPr lang="en-AU" sz="1200" i="1" dirty="0"/>
              <a:t>Pre-Start and service checklists</a:t>
            </a:r>
            <a:endParaRPr lang="en-AU" sz="1400" i="1" dirty="0"/>
          </a:p>
          <a:p>
            <a:pPr marL="285750" indent="-285750">
              <a:buFont typeface="Arial" panose="020B0604020202020204" pitchFamily="34" charset="0"/>
              <a:buChar char="•"/>
            </a:pPr>
            <a:r>
              <a:rPr lang="en-AU" sz="1400" dirty="0"/>
              <a:t>Maintenance Repair button </a:t>
            </a:r>
            <a:r>
              <a:rPr lang="en-AU" sz="1200" dirty="0"/>
              <a:t>– </a:t>
            </a:r>
            <a:r>
              <a:rPr lang="en-AU" sz="1200" i="1" dirty="0"/>
              <a:t>Create Work Order Request (Maintenance Task)</a:t>
            </a:r>
            <a:endParaRPr lang="en-AU" sz="1400" i="1" dirty="0"/>
          </a:p>
          <a:p>
            <a:pPr marL="285750" indent="-285750">
              <a:buFont typeface="Arial" panose="020B0604020202020204" pitchFamily="34" charset="0"/>
              <a:buChar char="•"/>
            </a:pPr>
            <a:r>
              <a:rPr lang="en-AU" sz="1400" dirty="0"/>
              <a:t>Enter Meters button </a:t>
            </a:r>
            <a:r>
              <a:rPr lang="en-AU" sz="1200" dirty="0"/>
              <a:t>– </a:t>
            </a:r>
            <a:r>
              <a:rPr lang="en-AU" sz="1200" i="1" dirty="0"/>
              <a:t>Enter Meter readings for equipment</a:t>
            </a:r>
          </a:p>
          <a:p>
            <a:pPr marL="285750" indent="-285750">
              <a:buFont typeface="Arial" panose="020B0604020202020204" pitchFamily="34" charset="0"/>
              <a:buChar char="•"/>
            </a:pPr>
            <a:r>
              <a:rPr lang="en-AU" sz="1400" dirty="0"/>
              <a:t>Health &amp; Safety button </a:t>
            </a:r>
            <a:r>
              <a:rPr lang="en-AU" sz="1200" dirty="0"/>
              <a:t>– </a:t>
            </a:r>
            <a:r>
              <a:rPr lang="en-AU" sz="1200" i="1" dirty="0"/>
              <a:t>Risk and Fatigue Assessment checklists</a:t>
            </a:r>
            <a:endParaRPr lang="en-AU" sz="1400" i="1" dirty="0"/>
          </a:p>
          <a:p>
            <a:pPr marL="285750" indent="-285750">
              <a:buFont typeface="Arial" panose="020B0604020202020204" pitchFamily="34" charset="0"/>
              <a:buChar char="•"/>
            </a:pPr>
            <a:r>
              <a:rPr lang="en-AU" sz="1400" dirty="0"/>
              <a:t>Asset Information button </a:t>
            </a:r>
            <a:r>
              <a:rPr lang="en-AU" sz="1200" dirty="0"/>
              <a:t>– </a:t>
            </a:r>
            <a:r>
              <a:rPr lang="en-AU" sz="1200" i="1" dirty="0"/>
              <a:t>Asset/Equipment Information Search</a:t>
            </a:r>
            <a:endParaRPr lang="en-AU" sz="1400" i="1" dirty="0"/>
          </a:p>
          <a:p>
            <a:pPr marL="285750" indent="-285750">
              <a:buFont typeface="Arial" panose="020B0604020202020204" pitchFamily="34" charset="0"/>
              <a:buChar char="•"/>
            </a:pPr>
            <a:r>
              <a:rPr lang="en-AU" sz="1400" dirty="0"/>
              <a:t>Service History button </a:t>
            </a:r>
            <a:r>
              <a:rPr lang="en-AU" sz="1200" dirty="0"/>
              <a:t>– </a:t>
            </a:r>
            <a:r>
              <a:rPr lang="en-AU" sz="1200" i="1" dirty="0"/>
              <a:t>Work Order History Details</a:t>
            </a:r>
          </a:p>
          <a:p>
            <a:pPr marL="285750" indent="-285750">
              <a:buFont typeface="Arial" panose="020B0604020202020204" pitchFamily="34" charset="0"/>
              <a:buChar char="•"/>
            </a:pPr>
            <a:r>
              <a:rPr lang="en-AU" sz="1400" dirty="0"/>
              <a:t>Unit Number Filter </a:t>
            </a:r>
            <a:r>
              <a:rPr lang="en-AU" sz="1200" dirty="0"/>
              <a:t>– </a:t>
            </a:r>
            <a:r>
              <a:rPr lang="en-AU" sz="1200" i="1" dirty="0"/>
              <a:t>Filter for Work Order details by Unit/Equipment Number with search option</a:t>
            </a:r>
          </a:p>
          <a:p>
            <a:pPr marL="285750" indent="-285750">
              <a:buFont typeface="Arial" panose="020B0604020202020204" pitchFamily="34" charset="0"/>
              <a:buChar char="•"/>
            </a:pPr>
            <a:r>
              <a:rPr lang="en-AU" sz="1400" i="1" dirty="0"/>
              <a:t>Expand and Collapse Arrow </a:t>
            </a:r>
            <a:r>
              <a:rPr lang="en-AU" sz="1200" i="1" dirty="0"/>
              <a:t>– Expand and Collapse Work Order list information (expand to access Advanced Search)</a:t>
            </a:r>
          </a:p>
          <a:p>
            <a:pPr marL="285750" indent="-285750">
              <a:buFont typeface="Arial" panose="020B0604020202020204" pitchFamily="34" charset="0"/>
              <a:buChar char="•"/>
            </a:pPr>
            <a:r>
              <a:rPr lang="en-AU" sz="1400" i="1" dirty="0"/>
              <a:t>Work Order list </a:t>
            </a:r>
            <a:r>
              <a:rPr lang="en-AU" sz="1200" i="1" dirty="0"/>
              <a:t>– list of Work Order matching the filters with multi-select edit options and tap to access Work Order Management details</a:t>
            </a:r>
            <a:endParaRPr lang="en-AU" sz="1400" i="1" dirty="0"/>
          </a:p>
          <a:p>
            <a:pPr marL="285750" indent="-285750">
              <a:buFont typeface="Arial" panose="020B0604020202020204" pitchFamily="34" charset="0"/>
              <a:buChar char="•"/>
            </a:pPr>
            <a:endParaRPr lang="en-AU" sz="1400" i="1" dirty="0"/>
          </a:p>
        </p:txBody>
      </p:sp>
    </p:spTree>
    <p:extLst>
      <p:ext uri="{BB962C8B-B14F-4D97-AF65-F5344CB8AC3E}">
        <p14:creationId xmlns:p14="http://schemas.microsoft.com/office/powerpoint/2010/main" val="319234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D75C-D5AD-431D-8B5C-1A3953F88A52}"/>
              </a:ext>
            </a:extLst>
          </p:cNvPr>
          <p:cNvSpPr>
            <a:spLocks noGrp="1"/>
          </p:cNvSpPr>
          <p:nvPr>
            <p:ph type="title"/>
          </p:nvPr>
        </p:nvSpPr>
        <p:spPr>
          <a:xfrm>
            <a:off x="822960" y="286604"/>
            <a:ext cx="7781488" cy="1126171"/>
          </a:xfrm>
        </p:spPr>
        <p:txBody>
          <a:bodyPr>
            <a:noAutofit/>
          </a:bodyPr>
          <a:lstStyle/>
          <a:p>
            <a:r>
              <a:rPr lang="en-AU" sz="3600" dirty="0"/>
              <a:t>Advanced Search</a:t>
            </a:r>
            <a:br>
              <a:rPr lang="en-AU" sz="3600" dirty="0"/>
            </a:br>
            <a:r>
              <a:rPr lang="en-AU" sz="3600" dirty="0"/>
              <a:t>with expanded Work Order List</a:t>
            </a:r>
          </a:p>
        </p:txBody>
      </p:sp>
      <p:sp>
        <p:nvSpPr>
          <p:cNvPr id="4" name="Footer Placeholder 3">
            <a:extLst>
              <a:ext uri="{FF2B5EF4-FFF2-40B4-BE49-F238E27FC236}">
                <a16:creationId xmlns:a16="http://schemas.microsoft.com/office/drawing/2014/main" id="{BB819A48-0F0E-4AC9-A270-2A808E3E54F3}"/>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3381888F-B933-4886-BF95-5D2AB10DAE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2960" y="1474411"/>
            <a:ext cx="3749040" cy="4834910"/>
          </a:xfrm>
          <a:prstGeom prst="rect">
            <a:avLst/>
          </a:prstGeom>
          <a:noFill/>
          <a:ln>
            <a:noFill/>
          </a:ln>
        </p:spPr>
      </p:pic>
      <p:sp>
        <p:nvSpPr>
          <p:cNvPr id="3" name="Rectangle 2">
            <a:extLst>
              <a:ext uri="{FF2B5EF4-FFF2-40B4-BE49-F238E27FC236}">
                <a16:creationId xmlns:a16="http://schemas.microsoft.com/office/drawing/2014/main" id="{AE0B44D3-747B-4184-B8CE-91DA69F13E41}"/>
              </a:ext>
            </a:extLst>
          </p:cNvPr>
          <p:cNvSpPr/>
          <p:nvPr/>
        </p:nvSpPr>
        <p:spPr>
          <a:xfrm>
            <a:off x="4569442" y="1412775"/>
            <a:ext cx="4545973" cy="4134722"/>
          </a:xfrm>
          <a:prstGeom prst="rect">
            <a:avLst/>
          </a:prstGeom>
        </p:spPr>
        <p:txBody>
          <a:bodyPr wrap="square">
            <a:spAutoFit/>
          </a:bodyPr>
          <a:lstStyle/>
          <a:p>
            <a:pPr lvl="0">
              <a:lnSpc>
                <a:spcPct val="107000"/>
              </a:lnSpc>
            </a:pPr>
            <a:r>
              <a:rPr lang="en-AU" dirty="0"/>
              <a:t>Work Order List with Advanced Search</a:t>
            </a:r>
          </a:p>
          <a:p>
            <a:pPr lvl="0">
              <a:lnSpc>
                <a:spcPct val="107000"/>
              </a:lnSpc>
            </a:pPr>
            <a:r>
              <a:rPr lang="en-AU" sz="1200" dirty="0">
                <a:ea typeface="MS Mincho" panose="02020609040205080304" pitchFamily="49" charset="-128"/>
                <a:cs typeface="Times New Roman" panose="02020603050405020304" pitchFamily="18" charset="0"/>
              </a:rPr>
              <a:t>Additional custom filters in the Advanced Search limit Work Order List results.</a:t>
            </a:r>
          </a:p>
          <a:p>
            <a:pPr lvl="0">
              <a:lnSpc>
                <a:spcPct val="107000"/>
              </a:lnSpc>
            </a:pPr>
            <a:endParaRPr lang="en-AU" sz="1200" dirty="0">
              <a:ea typeface="MS Mincho" panose="02020609040205080304" pitchFamily="49" charset="-128"/>
              <a:cs typeface="Times New Roman" panose="02020603050405020304" pitchFamily="18" charset="0"/>
            </a:endParaRPr>
          </a:p>
          <a:p>
            <a:pPr lvl="0">
              <a:lnSpc>
                <a:spcPct val="107000"/>
              </a:lnSpc>
            </a:pPr>
            <a:r>
              <a:rPr lang="en-AU" sz="1200" dirty="0">
                <a:ea typeface="MS Mincho" panose="02020609040205080304" pitchFamily="49" charset="-128"/>
                <a:cs typeface="Times New Roman" panose="02020603050405020304" pitchFamily="18" charset="0"/>
              </a:rPr>
              <a:t>Work Order List details are tailored to business requirements. For example each work order record may display: </a:t>
            </a:r>
          </a:p>
          <a:p>
            <a:pPr marL="171450" lvl="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Work Order Business Unit</a:t>
            </a:r>
          </a:p>
          <a:p>
            <a:pPr marL="171450" lvl="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Work Order Number</a:t>
            </a:r>
          </a:p>
          <a:p>
            <a:pPr marL="171450" lvl="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Work Order Description</a:t>
            </a:r>
          </a:p>
          <a:p>
            <a:pPr marL="171450" lvl="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Parent Work Order Number</a:t>
            </a:r>
          </a:p>
          <a:p>
            <a:pPr marL="17145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Unit/Equipment Number</a:t>
            </a:r>
          </a:p>
          <a:p>
            <a:pPr marL="17145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Equipment Description</a:t>
            </a:r>
          </a:p>
          <a:p>
            <a:pPr marL="171450" lvl="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Work Order Type Code and Description</a:t>
            </a:r>
          </a:p>
          <a:p>
            <a:pPr marL="171450" lvl="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Priority Code</a:t>
            </a:r>
          </a:p>
          <a:p>
            <a:pPr marL="171450" lvl="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Work Order Status Code</a:t>
            </a:r>
          </a:p>
          <a:p>
            <a:pPr marL="17145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Work Order planned Start Date</a:t>
            </a:r>
          </a:p>
          <a:p>
            <a:pPr marL="171450" lvl="0" indent="-171450">
              <a:lnSpc>
                <a:spcPct val="107000"/>
              </a:lnSpc>
              <a:buFont typeface="Arial" panose="020B0604020202020204" pitchFamily="34" charset="0"/>
              <a:buChar char="•"/>
            </a:pPr>
            <a:r>
              <a:rPr lang="en-AU" sz="1200" dirty="0">
                <a:latin typeface="Calibri" panose="020F0502020204030204" pitchFamily="34" charset="0"/>
                <a:ea typeface="MS Mincho" panose="02020609040205080304" pitchFamily="49" charset="-128"/>
                <a:cs typeface="Times New Roman" panose="02020603050405020304" pitchFamily="18" charset="0"/>
              </a:rPr>
              <a:t>Assigned To Address Book Number and Name</a:t>
            </a:r>
          </a:p>
          <a:p>
            <a:pPr lvl="0">
              <a:lnSpc>
                <a:spcPct val="107000"/>
              </a:lnSpc>
            </a:pPr>
            <a:endParaRPr lang="en-AU" sz="12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200" dirty="0">
                <a:latin typeface="Calibri" panose="020F0502020204030204" pitchFamily="34" charset="0"/>
                <a:ea typeface="MS Mincho" panose="02020609040205080304" pitchFamily="49" charset="-128"/>
                <a:cs typeface="Times New Roman" panose="02020603050405020304" pitchFamily="18" charset="0"/>
              </a:rPr>
              <a:t>Collapse the Advanced Search header to retain filters and display the Main Menu buttons</a:t>
            </a:r>
          </a:p>
        </p:txBody>
      </p:sp>
    </p:spTree>
    <p:extLst>
      <p:ext uri="{BB962C8B-B14F-4D97-AF65-F5344CB8AC3E}">
        <p14:creationId xmlns:p14="http://schemas.microsoft.com/office/powerpoint/2010/main" val="256216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9508-E5BC-4555-8A44-2F444C49F0DC}"/>
              </a:ext>
            </a:extLst>
          </p:cNvPr>
          <p:cNvSpPr>
            <a:spLocks noGrp="1"/>
          </p:cNvSpPr>
          <p:nvPr>
            <p:ph type="title"/>
          </p:nvPr>
        </p:nvSpPr>
        <p:spPr/>
        <p:txBody>
          <a:bodyPr>
            <a:normAutofit/>
          </a:bodyPr>
          <a:lstStyle/>
          <a:p>
            <a:r>
              <a:rPr lang="en-AU" sz="3600" dirty="0"/>
              <a:t>Equipment Pre-Start/Daily Service</a:t>
            </a:r>
          </a:p>
        </p:txBody>
      </p:sp>
      <p:sp>
        <p:nvSpPr>
          <p:cNvPr id="4" name="Footer Placeholder 3">
            <a:extLst>
              <a:ext uri="{FF2B5EF4-FFF2-40B4-BE49-F238E27FC236}">
                <a16:creationId xmlns:a16="http://schemas.microsoft.com/office/drawing/2014/main" id="{E97C32B7-6445-443A-9D17-B15E6D70E553}"/>
              </a:ext>
            </a:extLst>
          </p:cNvPr>
          <p:cNvSpPr>
            <a:spLocks noGrp="1"/>
          </p:cNvSpPr>
          <p:nvPr>
            <p:ph type="ftr" sz="quarter" idx="11"/>
          </p:nvPr>
        </p:nvSpPr>
        <p:spPr/>
        <p:txBody>
          <a:bodyPr/>
          <a:lstStyle/>
          <a:p>
            <a:r>
              <a:rPr lang="en-AU" dirty="0"/>
              <a:t>Copyright © 2020 - Rinami Pty Ltd</a:t>
            </a:r>
            <a:endParaRPr lang="en-US" dirty="0"/>
          </a:p>
        </p:txBody>
      </p:sp>
      <p:pic>
        <p:nvPicPr>
          <p:cNvPr id="3074" name="Picture 2">
            <a:extLst>
              <a:ext uri="{FF2B5EF4-FFF2-40B4-BE49-F238E27FC236}">
                <a16:creationId xmlns:a16="http://schemas.microsoft.com/office/drawing/2014/main" id="{FB344624-ED10-4741-9552-8F2DC96A3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42565"/>
            <a:ext cx="3651534" cy="486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FFCD300-5EFD-4298-85AF-BCF84970835D}"/>
              </a:ext>
            </a:extLst>
          </p:cNvPr>
          <p:cNvSpPr/>
          <p:nvPr/>
        </p:nvSpPr>
        <p:spPr>
          <a:xfrm>
            <a:off x="4551126" y="1424564"/>
            <a:ext cx="4572000" cy="2246769"/>
          </a:xfrm>
          <a:prstGeom prst="rect">
            <a:avLst/>
          </a:prstGeom>
        </p:spPr>
        <p:txBody>
          <a:bodyPr>
            <a:spAutoFit/>
          </a:bodyPr>
          <a:lstStyle/>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The prestart checklist is aimed at Operators and displays the checks required before working with the Equipment each day. </a:t>
            </a:r>
          </a:p>
          <a:p>
            <a:pPr>
              <a:spcAft>
                <a:spcPts val="0"/>
              </a:spcAft>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Checklists are tailored to the class of Equipment.</a:t>
            </a:r>
          </a:p>
          <a:p>
            <a:pPr>
              <a:spcAft>
                <a:spcPts val="0"/>
              </a:spcAft>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Validation of the answers determines subsequent actions which may include raising a Work Request, Notifications and instructions to the Operator to isolate the Equipment or to seek training as appropriate.</a:t>
            </a:r>
          </a:p>
        </p:txBody>
      </p:sp>
    </p:spTree>
    <p:extLst>
      <p:ext uri="{BB962C8B-B14F-4D97-AF65-F5344CB8AC3E}">
        <p14:creationId xmlns:p14="http://schemas.microsoft.com/office/powerpoint/2010/main" val="342495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9C57-6F4D-4259-97BB-07F2B266905E}"/>
              </a:ext>
            </a:extLst>
          </p:cNvPr>
          <p:cNvSpPr>
            <a:spLocks noGrp="1"/>
          </p:cNvSpPr>
          <p:nvPr>
            <p:ph type="title"/>
          </p:nvPr>
        </p:nvSpPr>
        <p:spPr/>
        <p:txBody>
          <a:bodyPr>
            <a:normAutofit fontScale="90000"/>
          </a:bodyPr>
          <a:lstStyle/>
          <a:p>
            <a:r>
              <a:rPr lang="en-AU" dirty="0"/>
              <a:t>Create Maintenance Repair </a:t>
            </a:r>
            <a:br>
              <a:rPr lang="en-AU" dirty="0"/>
            </a:br>
            <a:r>
              <a:rPr lang="en-AU" dirty="0"/>
              <a:t>Work Request</a:t>
            </a:r>
          </a:p>
        </p:txBody>
      </p:sp>
      <p:pic>
        <p:nvPicPr>
          <p:cNvPr id="6" name="Content Placeholder 5" descr="A screenshot of a cell phone&#10;&#10;Description automatically generated">
            <a:extLst>
              <a:ext uri="{FF2B5EF4-FFF2-40B4-BE49-F238E27FC236}">
                <a16:creationId xmlns:a16="http://schemas.microsoft.com/office/drawing/2014/main" id="{20E94B06-5AE6-4F52-953E-EA0093E476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484784"/>
            <a:ext cx="3533016" cy="4710688"/>
          </a:xfrm>
        </p:spPr>
      </p:pic>
      <p:sp>
        <p:nvSpPr>
          <p:cNvPr id="4" name="Footer Placeholder 3">
            <a:extLst>
              <a:ext uri="{FF2B5EF4-FFF2-40B4-BE49-F238E27FC236}">
                <a16:creationId xmlns:a16="http://schemas.microsoft.com/office/drawing/2014/main" id="{F15D72B7-FA5C-4923-8C9A-9C41F21862EE}"/>
              </a:ext>
            </a:extLst>
          </p:cNvPr>
          <p:cNvSpPr>
            <a:spLocks noGrp="1"/>
          </p:cNvSpPr>
          <p:nvPr>
            <p:ph type="ftr" sz="quarter" idx="11"/>
          </p:nvPr>
        </p:nvSpPr>
        <p:spPr/>
        <p:txBody>
          <a:bodyPr/>
          <a:lstStyle/>
          <a:p>
            <a:r>
              <a:rPr lang="en-AU" dirty="0"/>
              <a:t>Copyright © 2020 - Rinami Pty Ltd</a:t>
            </a:r>
            <a:endParaRPr lang="en-US" dirty="0"/>
          </a:p>
        </p:txBody>
      </p:sp>
      <p:sp>
        <p:nvSpPr>
          <p:cNvPr id="9" name="Rectangle 8">
            <a:extLst>
              <a:ext uri="{FF2B5EF4-FFF2-40B4-BE49-F238E27FC236}">
                <a16:creationId xmlns:a16="http://schemas.microsoft.com/office/drawing/2014/main" id="{C9EAF423-3E00-41BB-B789-3DE887DE261C}"/>
              </a:ext>
            </a:extLst>
          </p:cNvPr>
          <p:cNvSpPr/>
          <p:nvPr/>
        </p:nvSpPr>
        <p:spPr>
          <a:xfrm>
            <a:off x="4427984" y="1484784"/>
            <a:ext cx="4572000" cy="3372205"/>
          </a:xfrm>
          <a:prstGeom prst="rect">
            <a:avLst/>
          </a:prstGeom>
        </p:spPr>
        <p:txBody>
          <a:bodyPr>
            <a:spAutoFit/>
          </a:bodyPr>
          <a:lstStyle/>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This is an example of the simple process of creating a Maintenance Repair Work Request:</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marL="285750" lvl="0" indent="-2857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Click the Main Menu </a:t>
            </a:r>
            <a:r>
              <a:rPr lang="en-AU" sz="1400" i="1" dirty="0"/>
              <a:t>Maintenance Repair</a:t>
            </a:r>
            <a:r>
              <a:rPr lang="en-AU" sz="1400" dirty="0"/>
              <a:t> button to create a Maintenance Repair Work Request</a:t>
            </a:r>
            <a:endParaRPr lang="en-AU" sz="1400" dirty="0">
              <a:solidFill>
                <a:srgbClr val="248495"/>
              </a:solidFill>
              <a:latin typeface="Calibri" panose="020F0502020204030204" pitchFamily="34" charset="0"/>
              <a:ea typeface="MS Mincho" panose="02020609040205080304" pitchFamily="49" charset="-128"/>
              <a:cs typeface="Times New Roman" panose="02020603050405020304" pitchFamily="18" charset="0"/>
            </a:endParaRPr>
          </a:p>
          <a:p>
            <a:pPr marL="285750" lvl="0" indent="-2857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Enter a short </a:t>
            </a:r>
            <a:r>
              <a:rPr lang="en-AU" sz="1400" i="1" dirty="0">
                <a:latin typeface="Calibri" panose="020F0502020204030204" pitchFamily="34" charset="0"/>
                <a:ea typeface="MS Mincho" panose="02020609040205080304" pitchFamily="49" charset="-128"/>
                <a:cs typeface="Times New Roman" panose="02020603050405020304" pitchFamily="18" charset="0"/>
              </a:rPr>
              <a:t>Issue Description</a:t>
            </a:r>
          </a:p>
          <a:p>
            <a:pPr marL="285750" lvl="0" indent="-2857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Select relevant categories</a:t>
            </a:r>
          </a:p>
          <a:p>
            <a:pPr marL="285750" lvl="0" indent="-2857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Enter additional detail comments using the device keyboard or voice-to-text</a:t>
            </a:r>
          </a:p>
          <a:p>
            <a:pPr marL="285750" lvl="0" indent="-2857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Add image attachments using the device camera</a:t>
            </a:r>
          </a:p>
          <a:p>
            <a:pPr marL="285750" lvl="0" indent="-2857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Click the </a:t>
            </a:r>
            <a:r>
              <a:rPr lang="en-AU" sz="1400" i="1" dirty="0">
                <a:latin typeface="Calibri" panose="020F0502020204030204" pitchFamily="34" charset="0"/>
                <a:ea typeface="MS Mincho" panose="02020609040205080304" pitchFamily="49" charset="-128"/>
                <a:cs typeface="Times New Roman" panose="02020603050405020304" pitchFamily="18" charset="0"/>
              </a:rPr>
              <a:t>CREATE MAINTENANCE TASK </a:t>
            </a:r>
            <a:r>
              <a:rPr lang="en-AU" sz="1400" dirty="0">
                <a:latin typeface="Calibri" panose="020F0502020204030204" pitchFamily="34" charset="0"/>
                <a:ea typeface="MS Mincho" panose="02020609040205080304" pitchFamily="49" charset="-128"/>
                <a:cs typeface="Times New Roman" panose="02020603050405020304" pitchFamily="18" charset="0"/>
              </a:rPr>
              <a:t>button to create the Work Request, complete with all of the provided details and attachments</a:t>
            </a:r>
          </a:p>
          <a:p>
            <a:pPr marL="171450" lvl="0" indent="-171450">
              <a:lnSpc>
                <a:spcPct val="107000"/>
              </a:lnSpc>
              <a:buFont typeface="Arial" panose="020B0604020202020204" pitchFamily="34" charset="0"/>
              <a:buChar char="•"/>
            </a:pPr>
            <a:endParaRPr lang="en-AU" dirty="0">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3141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BD7C-27C2-4D2D-AA5F-7D36049311E6}"/>
              </a:ext>
            </a:extLst>
          </p:cNvPr>
          <p:cNvSpPr>
            <a:spLocks noGrp="1"/>
          </p:cNvSpPr>
          <p:nvPr>
            <p:ph type="title"/>
          </p:nvPr>
        </p:nvSpPr>
        <p:spPr/>
        <p:txBody>
          <a:bodyPr/>
          <a:lstStyle/>
          <a:p>
            <a:r>
              <a:rPr lang="en-AU" dirty="0"/>
              <a:t>Work Order Management</a:t>
            </a:r>
          </a:p>
        </p:txBody>
      </p:sp>
      <p:sp>
        <p:nvSpPr>
          <p:cNvPr id="4" name="Footer Placeholder 3">
            <a:extLst>
              <a:ext uri="{FF2B5EF4-FFF2-40B4-BE49-F238E27FC236}">
                <a16:creationId xmlns:a16="http://schemas.microsoft.com/office/drawing/2014/main" id="{9C94B43F-9542-4317-8E0D-F6DA670D721A}"/>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descr="A screenshot of a cell phone&#10;&#10;Description automatically generated">
            <a:extLst>
              <a:ext uri="{FF2B5EF4-FFF2-40B4-BE49-F238E27FC236}">
                <a16:creationId xmlns:a16="http://schemas.microsoft.com/office/drawing/2014/main" id="{06E1C87B-45C3-4EB6-886F-6948FA8EF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1484784"/>
            <a:ext cx="3579862" cy="4773149"/>
          </a:xfrm>
          <a:prstGeom prst="rect">
            <a:avLst/>
          </a:prstGeom>
        </p:spPr>
      </p:pic>
      <p:sp>
        <p:nvSpPr>
          <p:cNvPr id="8" name="Rectangle 7">
            <a:extLst>
              <a:ext uri="{FF2B5EF4-FFF2-40B4-BE49-F238E27FC236}">
                <a16:creationId xmlns:a16="http://schemas.microsoft.com/office/drawing/2014/main" id="{1A7BA285-B82E-47EC-BAB6-48D654CD357F}"/>
              </a:ext>
            </a:extLst>
          </p:cNvPr>
          <p:cNvSpPr/>
          <p:nvPr/>
        </p:nvSpPr>
        <p:spPr>
          <a:xfrm>
            <a:off x="4427984" y="1484784"/>
            <a:ext cx="4572000" cy="4922886"/>
          </a:xfrm>
          <a:prstGeom prst="rect">
            <a:avLst/>
          </a:prstGeom>
        </p:spPr>
        <p:txBody>
          <a:bodyPr>
            <a:spAutoFit/>
          </a:bodyPr>
          <a:lstStyle/>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Selecting a grid record from the Work Order search list displays the work order details in the Work Order Management form. These details include:</a:t>
            </a:r>
          </a:p>
          <a:p>
            <a:pPr marL="171450" lvl="0" indent="-1714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Work Order Attributes</a:t>
            </a:r>
          </a:p>
          <a:p>
            <a:pPr marL="171450" lvl="0" indent="-1714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Related Equipment Attributes</a:t>
            </a:r>
          </a:p>
          <a:p>
            <a:pPr marL="171450" lvl="0" indent="-1714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First Text Attachment details</a:t>
            </a:r>
          </a:p>
          <a:p>
            <a:pPr marL="171450" lvl="0" indent="-171450">
              <a:lnSpc>
                <a:spcPct val="107000"/>
              </a:lnSpc>
              <a:buFont typeface="Arial" panose="020B0604020202020204" pitchFamily="34" charset="0"/>
              <a:buChar char="•"/>
            </a:pPr>
            <a:r>
              <a:rPr lang="en-AU" sz="1400" dirty="0">
                <a:latin typeface="Calibri" panose="020F0502020204030204" pitchFamily="34" charset="0"/>
                <a:ea typeface="MS Mincho" panose="02020609040205080304" pitchFamily="49" charset="-128"/>
                <a:cs typeface="Times New Roman" panose="02020603050405020304" pitchFamily="18" charset="0"/>
              </a:rPr>
              <a:t>Additional Attachments list and preview</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Updates may be performed by clicking the attribute, where permitted, or may be by button click tailored to the business processes and functional requirements.</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View attachments in the preview pane or click for full screen or opening in the native app as applicable based upon file extension.</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Add photos with the camera or append text notes.</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Other functionality such as Parts, Labour, Equipment maintenance history etc are accessed from the form menu and various buttons on screen. </a:t>
            </a:r>
          </a:p>
        </p:txBody>
      </p:sp>
    </p:spTree>
    <p:extLst>
      <p:ext uri="{BB962C8B-B14F-4D97-AF65-F5344CB8AC3E}">
        <p14:creationId xmlns:p14="http://schemas.microsoft.com/office/powerpoint/2010/main" val="265798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43BD-C836-41F8-8AC1-1B5F221D0A12}"/>
              </a:ext>
            </a:extLst>
          </p:cNvPr>
          <p:cNvSpPr>
            <a:spLocks noGrp="1"/>
          </p:cNvSpPr>
          <p:nvPr>
            <p:ph type="title"/>
          </p:nvPr>
        </p:nvSpPr>
        <p:spPr/>
        <p:txBody>
          <a:bodyPr/>
          <a:lstStyle/>
          <a:p>
            <a:r>
              <a:rPr lang="en-AU" dirty="0"/>
              <a:t>Work Order Issue (Parts)</a:t>
            </a:r>
          </a:p>
        </p:txBody>
      </p:sp>
      <p:sp>
        <p:nvSpPr>
          <p:cNvPr id="4" name="Footer Placeholder 3">
            <a:extLst>
              <a:ext uri="{FF2B5EF4-FFF2-40B4-BE49-F238E27FC236}">
                <a16:creationId xmlns:a16="http://schemas.microsoft.com/office/drawing/2014/main" id="{EDEC5C7B-7FB3-4249-8577-7106A68BA0F8}"/>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F2A74C9B-5287-4BD3-96A9-5BE6F3C0EB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2960" y="1452723"/>
            <a:ext cx="3533016" cy="4856597"/>
          </a:xfrm>
          <a:prstGeom prst="rect">
            <a:avLst/>
          </a:prstGeom>
          <a:noFill/>
          <a:ln>
            <a:noFill/>
          </a:ln>
        </p:spPr>
      </p:pic>
      <p:sp>
        <p:nvSpPr>
          <p:cNvPr id="6" name="Rectangle 5">
            <a:extLst>
              <a:ext uri="{FF2B5EF4-FFF2-40B4-BE49-F238E27FC236}">
                <a16:creationId xmlns:a16="http://schemas.microsoft.com/office/drawing/2014/main" id="{4A63C914-6749-436C-834C-9EA89EEC6A90}"/>
              </a:ext>
            </a:extLst>
          </p:cNvPr>
          <p:cNvSpPr/>
          <p:nvPr/>
        </p:nvSpPr>
        <p:spPr>
          <a:xfrm>
            <a:off x="4716016" y="1452723"/>
            <a:ext cx="4320480" cy="3970318"/>
          </a:xfrm>
          <a:prstGeom prst="rect">
            <a:avLst/>
          </a:prstGeom>
        </p:spPr>
        <p:txBody>
          <a:bodyPr wrap="square">
            <a:spAutoFit/>
          </a:bodyPr>
          <a:lstStyle/>
          <a:p>
            <a:r>
              <a:rPr lang="en-AU" sz="1400" dirty="0"/>
              <a:t>Navigating to Parts from Work Order Management facilitates viewing Planned and Issued Parts for the Work Order identified in the header attributes.</a:t>
            </a:r>
          </a:p>
          <a:p>
            <a:endParaRPr lang="en-AU" sz="1400" dirty="0"/>
          </a:p>
          <a:p>
            <a:r>
              <a:rPr lang="en-AU" sz="1400" dirty="0"/>
              <a:t>Planned parts can be fully or partially issued to the Work Order, and where appropriate can also be reversed if the parts are not required.</a:t>
            </a:r>
          </a:p>
          <a:p>
            <a:endParaRPr lang="en-AU" sz="1400" dirty="0"/>
          </a:p>
          <a:p>
            <a:r>
              <a:rPr lang="en-AU" sz="1400" dirty="0"/>
              <a:t>Parts List text attachments can be viewed and maintained.</a:t>
            </a:r>
          </a:p>
          <a:p>
            <a:endParaRPr lang="en-AU" sz="1400" dirty="0"/>
          </a:p>
          <a:p>
            <a:r>
              <a:rPr lang="en-AU" sz="1400" dirty="0"/>
              <a:t>Additional unplanned parts can be added with optional assistance from search links to Inventory Inquiry and Item Search if included in the solution.</a:t>
            </a:r>
          </a:p>
          <a:p>
            <a:endParaRPr lang="en-AU" sz="1400" dirty="0"/>
          </a:p>
          <a:p>
            <a:r>
              <a:rPr lang="en-AU" sz="1400" dirty="0"/>
              <a:t>Parts Issue and Reversal transactions are performed in real-time, keeping Inventory stock levels and availability up-to-date.</a:t>
            </a:r>
          </a:p>
        </p:txBody>
      </p:sp>
    </p:spTree>
    <p:extLst>
      <p:ext uri="{BB962C8B-B14F-4D97-AF65-F5344CB8AC3E}">
        <p14:creationId xmlns:p14="http://schemas.microsoft.com/office/powerpoint/2010/main" val="188524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43BD-C836-41F8-8AC1-1B5F221D0A12}"/>
              </a:ext>
            </a:extLst>
          </p:cNvPr>
          <p:cNvSpPr>
            <a:spLocks noGrp="1"/>
          </p:cNvSpPr>
          <p:nvPr>
            <p:ph type="title"/>
          </p:nvPr>
        </p:nvSpPr>
        <p:spPr/>
        <p:txBody>
          <a:bodyPr/>
          <a:lstStyle/>
          <a:p>
            <a:r>
              <a:rPr lang="en-AU" dirty="0"/>
              <a:t>Work Order Labour</a:t>
            </a:r>
          </a:p>
        </p:txBody>
      </p:sp>
      <p:sp>
        <p:nvSpPr>
          <p:cNvPr id="4" name="Footer Placeholder 3">
            <a:extLst>
              <a:ext uri="{FF2B5EF4-FFF2-40B4-BE49-F238E27FC236}">
                <a16:creationId xmlns:a16="http://schemas.microsoft.com/office/drawing/2014/main" id="{EDEC5C7B-7FB3-4249-8577-7106A68BA0F8}"/>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F2A74C9B-5287-4BD3-96A9-5BE6F3C0EBCB}"/>
              </a:ext>
            </a:extLst>
          </p:cNvPr>
          <p:cNvPicPr/>
          <p:nvPr/>
        </p:nvPicPr>
        <p:blipFill>
          <a:blip r:embed="rId2">
            <a:extLst>
              <a:ext uri="{28A0092B-C50C-407E-A947-70E740481C1C}">
                <a14:useLocalDpi xmlns:a14="http://schemas.microsoft.com/office/drawing/2010/main" val="0"/>
              </a:ext>
            </a:extLst>
          </a:blip>
          <a:srcRect/>
          <a:stretch/>
        </p:blipFill>
        <p:spPr bwMode="auto">
          <a:xfrm>
            <a:off x="822960" y="1529042"/>
            <a:ext cx="3533016" cy="4703958"/>
          </a:xfrm>
          <a:prstGeom prst="rect">
            <a:avLst/>
          </a:prstGeom>
          <a:noFill/>
          <a:ln>
            <a:noFill/>
          </a:ln>
        </p:spPr>
      </p:pic>
      <p:sp>
        <p:nvSpPr>
          <p:cNvPr id="6" name="Rectangle 5">
            <a:extLst>
              <a:ext uri="{FF2B5EF4-FFF2-40B4-BE49-F238E27FC236}">
                <a16:creationId xmlns:a16="http://schemas.microsoft.com/office/drawing/2014/main" id="{4A63C914-6749-436C-834C-9EA89EEC6A90}"/>
              </a:ext>
            </a:extLst>
          </p:cNvPr>
          <p:cNvSpPr/>
          <p:nvPr/>
        </p:nvSpPr>
        <p:spPr>
          <a:xfrm>
            <a:off x="4716016" y="1452723"/>
            <a:ext cx="4320480" cy="4185761"/>
          </a:xfrm>
          <a:prstGeom prst="rect">
            <a:avLst/>
          </a:prstGeom>
        </p:spPr>
        <p:txBody>
          <a:bodyPr wrap="square">
            <a:spAutoFit/>
          </a:bodyPr>
          <a:lstStyle/>
          <a:p>
            <a:r>
              <a:rPr lang="en-AU" sz="1400" dirty="0"/>
              <a:t>Navigating to Labour from Work Order Management facilitates viewing Planned Labour tasks for the Work Order identified in the header attributes.</a:t>
            </a:r>
          </a:p>
          <a:p>
            <a:endParaRPr lang="en-AU" sz="1400" dirty="0"/>
          </a:p>
          <a:p>
            <a:r>
              <a:rPr lang="en-AU" sz="1400" dirty="0"/>
              <a:t>Labour Task summary details are presented in a list, and clicking a list record displays additional details for the selected task, which may include:</a:t>
            </a:r>
          </a:p>
          <a:p>
            <a:pPr marL="285750" indent="-285750">
              <a:buFont typeface="Arial" panose="020B0604020202020204" pitchFamily="34" charset="0"/>
              <a:buChar char="•"/>
            </a:pPr>
            <a:r>
              <a:rPr lang="en-AU" sz="1400" dirty="0"/>
              <a:t>Task Description</a:t>
            </a:r>
          </a:p>
          <a:p>
            <a:pPr marL="285750" indent="-285750">
              <a:buFont typeface="Arial" panose="020B0604020202020204" pitchFamily="34" charset="0"/>
              <a:buChar char="•"/>
            </a:pPr>
            <a:r>
              <a:rPr lang="en-AU" sz="1400" dirty="0"/>
              <a:t>Craft/Trade/Skill required</a:t>
            </a:r>
          </a:p>
          <a:p>
            <a:pPr marL="285750" indent="-285750">
              <a:buFont typeface="Arial" panose="020B0604020202020204" pitchFamily="34" charset="0"/>
              <a:buChar char="•"/>
            </a:pPr>
            <a:r>
              <a:rPr lang="en-AU" sz="1400" dirty="0"/>
              <a:t>Assignee</a:t>
            </a:r>
          </a:p>
          <a:p>
            <a:pPr marL="285750" indent="-285750">
              <a:buFont typeface="Arial" panose="020B0604020202020204" pitchFamily="34" charset="0"/>
              <a:buChar char="•"/>
            </a:pPr>
            <a:r>
              <a:rPr lang="en-AU" sz="1400" dirty="0"/>
              <a:t>Estimated hours and crew requirements</a:t>
            </a:r>
          </a:p>
          <a:p>
            <a:pPr marL="285750" indent="-285750">
              <a:buFont typeface="Arial" panose="020B0604020202020204" pitchFamily="34" charset="0"/>
              <a:buChar char="•"/>
            </a:pPr>
            <a:r>
              <a:rPr lang="en-AU" sz="1400" dirty="0"/>
              <a:t>Task text comments</a:t>
            </a:r>
          </a:p>
          <a:p>
            <a:pPr marL="285750" indent="-285750">
              <a:buFont typeface="Arial" panose="020B0604020202020204" pitchFamily="34" charset="0"/>
              <a:buChar char="•"/>
            </a:pPr>
            <a:r>
              <a:rPr lang="en-AU" sz="1400" dirty="0"/>
              <a:t>Additional Attachments for Task Instructions / Tooling / Permits / Safety Guidelines</a:t>
            </a:r>
          </a:p>
          <a:p>
            <a:endParaRPr lang="en-AU" sz="1400" dirty="0"/>
          </a:p>
          <a:p>
            <a:r>
              <a:rPr lang="en-AU" sz="1400" dirty="0"/>
              <a:t>Task status can be updated by button clicks or other interactions, such as Labour Time Entry for an operation (which can be incorporated into this same form as shown in this example).</a:t>
            </a:r>
          </a:p>
        </p:txBody>
      </p:sp>
    </p:spTree>
    <p:extLst>
      <p:ext uri="{BB962C8B-B14F-4D97-AF65-F5344CB8AC3E}">
        <p14:creationId xmlns:p14="http://schemas.microsoft.com/office/powerpoint/2010/main" val="267675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43BD-C836-41F8-8AC1-1B5F221D0A12}"/>
              </a:ext>
            </a:extLst>
          </p:cNvPr>
          <p:cNvSpPr>
            <a:spLocks noGrp="1"/>
          </p:cNvSpPr>
          <p:nvPr>
            <p:ph type="title"/>
          </p:nvPr>
        </p:nvSpPr>
        <p:spPr/>
        <p:txBody>
          <a:bodyPr/>
          <a:lstStyle/>
          <a:p>
            <a:r>
              <a:rPr lang="en-AU" dirty="0"/>
              <a:t>Work Order Time Entry</a:t>
            </a:r>
          </a:p>
        </p:txBody>
      </p:sp>
      <p:sp>
        <p:nvSpPr>
          <p:cNvPr id="4" name="Footer Placeholder 3">
            <a:extLst>
              <a:ext uri="{FF2B5EF4-FFF2-40B4-BE49-F238E27FC236}">
                <a16:creationId xmlns:a16="http://schemas.microsoft.com/office/drawing/2014/main" id="{EDEC5C7B-7FB3-4249-8577-7106A68BA0F8}"/>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F2A74C9B-5287-4BD3-96A9-5BE6F3C0EBCB}"/>
              </a:ext>
            </a:extLst>
          </p:cNvPr>
          <p:cNvPicPr/>
          <p:nvPr/>
        </p:nvPicPr>
        <p:blipFill>
          <a:blip r:embed="rId2">
            <a:extLst>
              <a:ext uri="{28A0092B-C50C-407E-A947-70E740481C1C}">
                <a14:useLocalDpi xmlns:a14="http://schemas.microsoft.com/office/drawing/2010/main" val="0"/>
              </a:ext>
            </a:extLst>
          </a:blip>
          <a:srcRect/>
          <a:stretch/>
        </p:blipFill>
        <p:spPr bwMode="auto">
          <a:xfrm>
            <a:off x="1069464" y="1452723"/>
            <a:ext cx="3040007" cy="4856597"/>
          </a:xfrm>
          <a:prstGeom prst="rect">
            <a:avLst/>
          </a:prstGeom>
          <a:noFill/>
          <a:ln>
            <a:noFill/>
          </a:ln>
        </p:spPr>
      </p:pic>
      <p:sp>
        <p:nvSpPr>
          <p:cNvPr id="6" name="Rectangle 5">
            <a:extLst>
              <a:ext uri="{FF2B5EF4-FFF2-40B4-BE49-F238E27FC236}">
                <a16:creationId xmlns:a16="http://schemas.microsoft.com/office/drawing/2014/main" id="{4A63C914-6749-436C-834C-9EA89EEC6A90}"/>
              </a:ext>
            </a:extLst>
          </p:cNvPr>
          <p:cNvSpPr/>
          <p:nvPr/>
        </p:nvSpPr>
        <p:spPr>
          <a:xfrm>
            <a:off x="4716016" y="1452723"/>
            <a:ext cx="4320480" cy="4832092"/>
          </a:xfrm>
          <a:prstGeom prst="rect">
            <a:avLst/>
          </a:prstGeom>
        </p:spPr>
        <p:txBody>
          <a:bodyPr wrap="square">
            <a:spAutoFit/>
          </a:bodyPr>
          <a:lstStyle/>
          <a:p>
            <a:r>
              <a:rPr lang="en-AU" sz="1400" dirty="0"/>
              <a:t>Typically Time Entry is paired with Work Order Labour Tasks, so that actual labour timecard records are recorded at Work Order Task level. This can, however, be at Work Order level to align with Business Processes.</a:t>
            </a:r>
          </a:p>
          <a:p>
            <a:endParaRPr lang="en-AU" sz="1400" dirty="0"/>
          </a:p>
          <a:p>
            <a:r>
              <a:rPr lang="en-AU" sz="1400" dirty="0"/>
              <a:t>The resource may be the logged in user or may be searched from all valid resources using appropriate filters and search text.</a:t>
            </a:r>
          </a:p>
          <a:p>
            <a:endParaRPr lang="en-AU" sz="1400" dirty="0"/>
          </a:p>
          <a:p>
            <a:r>
              <a:rPr lang="en-AU" sz="1400" dirty="0"/>
              <a:t>Other details for the timecard may be defaulted, or entered where applicable. In this example Date Worked defaults as “Today”, but is editable and hours are manually keyed. Additional categorisations may be incorporated, like overtime or travel rates.</a:t>
            </a:r>
          </a:p>
          <a:p>
            <a:endParaRPr lang="en-AU" sz="1400" dirty="0"/>
          </a:p>
          <a:p>
            <a:r>
              <a:rPr lang="en-AU" sz="1400" dirty="0"/>
              <a:t>Time Entry processes can, however, also be completely managed by Start Work / Stop Work buttons that automatically generate these timecard entry for the logged in user.</a:t>
            </a:r>
          </a:p>
          <a:p>
            <a:endParaRPr lang="en-AU" sz="1400" dirty="0"/>
          </a:p>
          <a:p>
            <a:r>
              <a:rPr lang="en-AU" sz="1400" dirty="0"/>
              <a:t>All Work Order Time Entry behaviour is tailored to match  the Business Process requirements.</a:t>
            </a:r>
          </a:p>
        </p:txBody>
      </p:sp>
    </p:spTree>
    <p:extLst>
      <p:ext uri="{BB962C8B-B14F-4D97-AF65-F5344CB8AC3E}">
        <p14:creationId xmlns:p14="http://schemas.microsoft.com/office/powerpoint/2010/main" val="368252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E0A2-6CA1-4872-8A0C-EF311FB54A4A}"/>
              </a:ext>
            </a:extLst>
          </p:cNvPr>
          <p:cNvSpPr>
            <a:spLocks noGrp="1"/>
          </p:cNvSpPr>
          <p:nvPr>
            <p:ph type="title"/>
          </p:nvPr>
        </p:nvSpPr>
        <p:spPr/>
        <p:txBody>
          <a:bodyPr/>
          <a:lstStyle/>
          <a:p>
            <a:r>
              <a:rPr lang="en-AU" dirty="0"/>
              <a:t>Service History</a:t>
            </a:r>
          </a:p>
        </p:txBody>
      </p:sp>
      <p:sp>
        <p:nvSpPr>
          <p:cNvPr id="4" name="Footer Placeholder 3">
            <a:extLst>
              <a:ext uri="{FF2B5EF4-FFF2-40B4-BE49-F238E27FC236}">
                <a16:creationId xmlns:a16="http://schemas.microsoft.com/office/drawing/2014/main" id="{4747CCCB-E07F-43D6-8B2C-750DC1AB4151}"/>
              </a:ext>
            </a:extLst>
          </p:cNvPr>
          <p:cNvSpPr>
            <a:spLocks noGrp="1"/>
          </p:cNvSpPr>
          <p:nvPr>
            <p:ph type="ftr" sz="quarter" idx="11"/>
          </p:nvPr>
        </p:nvSpPr>
        <p:spPr/>
        <p:txBody>
          <a:bodyPr/>
          <a:lstStyle/>
          <a:p>
            <a:r>
              <a:rPr lang="en-AU" dirty="0"/>
              <a:t>Copyright © 2020 - Rinami Pty Ltd</a:t>
            </a:r>
            <a:endParaRPr lang="en-US" dirty="0"/>
          </a:p>
        </p:txBody>
      </p:sp>
      <p:pic>
        <p:nvPicPr>
          <p:cNvPr id="5122" name="Picture 2">
            <a:extLst>
              <a:ext uri="{FF2B5EF4-FFF2-40B4-BE49-F238E27FC236}">
                <a16:creationId xmlns:a16="http://schemas.microsoft.com/office/drawing/2014/main" id="{BDD7C5D4-638C-4B2A-B3DF-CB2FC1B4D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3617103" cy="48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F906F85-265E-45CD-BC1D-F8C1302F6D8C}"/>
              </a:ext>
            </a:extLst>
          </p:cNvPr>
          <p:cNvSpPr/>
          <p:nvPr/>
        </p:nvSpPr>
        <p:spPr>
          <a:xfrm>
            <a:off x="4516695" y="1419793"/>
            <a:ext cx="4572000" cy="4692375"/>
          </a:xfrm>
          <a:prstGeom prst="rect">
            <a:avLst/>
          </a:prstGeom>
        </p:spPr>
        <p:txBody>
          <a:bodyPr>
            <a:spAutoFit/>
          </a:bodyPr>
          <a:lstStyle/>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Just like a doctor reviewing your medical history, maintainers need to be able to review the maintenance history for the Equipment that they are servicing so that they can make informed decisions.</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From this history they can see if any issues have been raised, when servicing was performed, what was repaired or replaced and view notes and photographs of the previous condition of the equipment. They can even see who performed the work or raised issues to consult with them on the current work.</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This form typically includes incomplete and requested work, so that the maintainer can view other work which can be performed or inspected at the same time as their current tasks.</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Viewing the maintenance service history can also highlight recurring issues, where the root cause may not have been identified and addressed.  </a:t>
            </a:r>
            <a:endParaRPr lang="en-AU" sz="1400" dirty="0"/>
          </a:p>
        </p:txBody>
      </p:sp>
    </p:spTree>
    <p:extLst>
      <p:ext uri="{BB962C8B-B14F-4D97-AF65-F5344CB8AC3E}">
        <p14:creationId xmlns:p14="http://schemas.microsoft.com/office/powerpoint/2010/main" val="259923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8F0A-D27B-4BEE-85CA-A0DFAD5231CC}"/>
              </a:ext>
            </a:extLst>
          </p:cNvPr>
          <p:cNvSpPr>
            <a:spLocks noGrp="1"/>
          </p:cNvSpPr>
          <p:nvPr>
            <p:ph type="title"/>
          </p:nvPr>
        </p:nvSpPr>
        <p:spPr/>
        <p:txBody>
          <a:bodyPr/>
          <a:lstStyle/>
          <a:p>
            <a:r>
              <a:rPr lang="en-AU" dirty="0"/>
              <a:t>Work Order Generation</a:t>
            </a:r>
          </a:p>
        </p:txBody>
      </p:sp>
      <p:sp>
        <p:nvSpPr>
          <p:cNvPr id="4" name="Footer Placeholder 3">
            <a:extLst>
              <a:ext uri="{FF2B5EF4-FFF2-40B4-BE49-F238E27FC236}">
                <a16:creationId xmlns:a16="http://schemas.microsoft.com/office/drawing/2014/main" id="{5A2B1860-1438-450F-8DCB-008506039261}"/>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E115C23A-4441-47D4-A813-514D094279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2960" y="1458563"/>
            <a:ext cx="3244984" cy="4850757"/>
          </a:xfrm>
          <a:prstGeom prst="rect">
            <a:avLst/>
          </a:prstGeom>
          <a:noFill/>
          <a:ln>
            <a:noFill/>
          </a:ln>
        </p:spPr>
      </p:pic>
      <p:sp>
        <p:nvSpPr>
          <p:cNvPr id="6" name="Rectangle 5">
            <a:extLst>
              <a:ext uri="{FF2B5EF4-FFF2-40B4-BE49-F238E27FC236}">
                <a16:creationId xmlns:a16="http://schemas.microsoft.com/office/drawing/2014/main" id="{139DC2A3-3104-4C4C-A0D2-B9DAE871E0F7}"/>
              </a:ext>
            </a:extLst>
          </p:cNvPr>
          <p:cNvSpPr/>
          <p:nvPr/>
        </p:nvSpPr>
        <p:spPr>
          <a:xfrm>
            <a:off x="4095742" y="1458563"/>
            <a:ext cx="4868746" cy="2893100"/>
          </a:xfrm>
          <a:prstGeom prst="rect">
            <a:avLst/>
          </a:prstGeom>
        </p:spPr>
        <p:txBody>
          <a:bodyPr wrap="square">
            <a:spAutoFit/>
          </a:bodyPr>
          <a:lstStyle/>
          <a:p>
            <a:r>
              <a:rPr lang="en-AU" sz="1400" dirty="0"/>
              <a:t>Some businesses implement Preventive Maintenance and Condition-based schedules which are pre-configured with the Maintenance Requirements if/when specific servicing is required.</a:t>
            </a:r>
          </a:p>
          <a:p>
            <a:endParaRPr lang="en-AU" sz="1400" dirty="0"/>
          </a:p>
          <a:p>
            <a:r>
              <a:rPr lang="en-AU" sz="1400" dirty="0"/>
              <a:t>These schedules may be triggered to create Maintenance Work Orders so that an issue can be addressed immediately, using the prepared set of instructions, parts requirements and labour estimates.</a:t>
            </a:r>
          </a:p>
          <a:p>
            <a:endParaRPr lang="en-AU" sz="1400" dirty="0"/>
          </a:p>
          <a:p>
            <a:r>
              <a:rPr lang="en-AU" sz="1400" dirty="0"/>
              <a:t>Where the business processes permit this to occur, the app can facilitate selection of these Schedules and generation of the Maintenance Work Order from the selected Schedule. </a:t>
            </a:r>
          </a:p>
        </p:txBody>
      </p:sp>
    </p:spTree>
    <p:extLst>
      <p:ext uri="{BB962C8B-B14F-4D97-AF65-F5344CB8AC3E}">
        <p14:creationId xmlns:p14="http://schemas.microsoft.com/office/powerpoint/2010/main" val="417291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sz="1400" dirty="0"/>
              <a:t>Copyright © 2020, Rinami Pty Ltd and/or its affiliates. All rights reserved. Oracle and Java are registered trademarks of Oracle and/or its affiliates. Other names may be trademarks of their respective owners.</a:t>
            </a:r>
          </a:p>
          <a:p>
            <a:r>
              <a:rPr lang="en-AU" sz="1400" dirty="0"/>
              <a:t>This presentation is provided for information purposes only, and the contents hereof are subject to change without notice. This presentation is not warranted to be error-free, nor subject to any other warranties or conditions, whether expressed orally or implied in law, including implied warranties and conditions of merchantability or fitness for a particular purpose. We specifically disclaim any liability with respect to this presentation, and no contractual obligations are formed either directly or indirectly by this presentation. This presentation may not be reproduced or transmitted in any form or by any means, electronic or mechanical, for any purpose, without our prior written permission.</a:t>
            </a:r>
          </a:p>
          <a:p>
            <a:endParaRPr lang="en-AU" dirty="0"/>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spTree>
    <p:extLst>
      <p:ext uri="{BB962C8B-B14F-4D97-AF65-F5344CB8AC3E}">
        <p14:creationId xmlns:p14="http://schemas.microsoft.com/office/powerpoint/2010/main" val="91423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FCBA-509E-4827-AE08-ADFFB59EDABF}"/>
              </a:ext>
            </a:extLst>
          </p:cNvPr>
          <p:cNvSpPr>
            <a:spLocks noGrp="1"/>
          </p:cNvSpPr>
          <p:nvPr>
            <p:ph type="title"/>
          </p:nvPr>
        </p:nvSpPr>
        <p:spPr/>
        <p:txBody>
          <a:bodyPr/>
          <a:lstStyle/>
          <a:p>
            <a:r>
              <a:rPr lang="en-AU" dirty="0"/>
              <a:t>Enter Meters</a:t>
            </a:r>
          </a:p>
        </p:txBody>
      </p:sp>
      <p:sp>
        <p:nvSpPr>
          <p:cNvPr id="4" name="Footer Placeholder 3">
            <a:extLst>
              <a:ext uri="{FF2B5EF4-FFF2-40B4-BE49-F238E27FC236}">
                <a16:creationId xmlns:a16="http://schemas.microsoft.com/office/drawing/2014/main" id="{0BC1D95F-B4A2-4FAD-886B-60B1248BE626}"/>
              </a:ext>
            </a:extLst>
          </p:cNvPr>
          <p:cNvSpPr>
            <a:spLocks noGrp="1"/>
          </p:cNvSpPr>
          <p:nvPr>
            <p:ph type="ftr" sz="quarter" idx="11"/>
          </p:nvPr>
        </p:nvSpPr>
        <p:spPr/>
        <p:txBody>
          <a:bodyPr/>
          <a:lstStyle/>
          <a:p>
            <a:r>
              <a:rPr lang="en-AU" dirty="0"/>
              <a:t>Copyright © 2020 - Rinami Pty Ltd</a:t>
            </a:r>
            <a:endParaRPr lang="en-US" dirty="0"/>
          </a:p>
        </p:txBody>
      </p:sp>
      <p:pic>
        <p:nvPicPr>
          <p:cNvPr id="2050" name="Picture 2">
            <a:extLst>
              <a:ext uri="{FF2B5EF4-FFF2-40B4-BE49-F238E27FC236}">
                <a16:creationId xmlns:a16="http://schemas.microsoft.com/office/drawing/2014/main" id="{278B6203-8C23-41BC-8E70-E3773BD6F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484784"/>
            <a:ext cx="3600400" cy="479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5BD9CF0-1298-4715-BA92-224EECBAB87C}"/>
              </a:ext>
            </a:extLst>
          </p:cNvPr>
          <p:cNvSpPr/>
          <p:nvPr/>
        </p:nvSpPr>
        <p:spPr>
          <a:xfrm>
            <a:off x="4537583" y="1480153"/>
            <a:ext cx="4572000" cy="4000839"/>
          </a:xfrm>
          <a:prstGeom prst="rect">
            <a:avLst/>
          </a:prstGeom>
        </p:spPr>
        <p:txBody>
          <a:bodyPr>
            <a:spAutoFit/>
          </a:bodyPr>
          <a:lstStyle/>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Recording Equipment Meter Entries is a task which is often omitted or left to month end activities. It is also adversely affected by bad handwriting and data entry errors.</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Meter Entry in the app can be accessed on-demand or can be incorporated into Work Order activities, so that these readings are regularly updated.</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The current meter values can be displayed prior to update, and validation checks can be performed on the new entries to minimise invalid data entry.</a:t>
            </a:r>
          </a:p>
          <a:p>
            <a:pPr lvl="0">
              <a:lnSpc>
                <a:spcPct val="107000"/>
              </a:lnSpc>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lvl="0">
              <a:lnSpc>
                <a:spcPct val="107000"/>
              </a:lnSpc>
            </a:pPr>
            <a:r>
              <a:rPr lang="en-AU" sz="1400" dirty="0">
                <a:latin typeface="Calibri" panose="020F0502020204030204" pitchFamily="34" charset="0"/>
                <a:ea typeface="MS Mincho" panose="02020609040205080304" pitchFamily="49" charset="-128"/>
                <a:cs typeface="Times New Roman" panose="02020603050405020304" pitchFamily="18" charset="0"/>
              </a:rPr>
              <a:t>Up-to-date Meter Entry data drives planning for future maintenance, and can trigger Preventive Maintenance tasks. This in turn affects reporting, spare parts procurement, planning external assessments and services, and labour requirements. </a:t>
            </a:r>
          </a:p>
        </p:txBody>
      </p:sp>
    </p:spTree>
    <p:extLst>
      <p:ext uri="{BB962C8B-B14F-4D97-AF65-F5344CB8AC3E}">
        <p14:creationId xmlns:p14="http://schemas.microsoft.com/office/powerpoint/2010/main" val="219918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DBCC-6D20-4CD5-B81E-7268A03F2784}"/>
              </a:ext>
            </a:extLst>
          </p:cNvPr>
          <p:cNvSpPr>
            <a:spLocks noGrp="1"/>
          </p:cNvSpPr>
          <p:nvPr>
            <p:ph type="title"/>
          </p:nvPr>
        </p:nvSpPr>
        <p:spPr>
          <a:xfrm>
            <a:off x="755576" y="286604"/>
            <a:ext cx="7611184" cy="1126171"/>
          </a:xfrm>
        </p:spPr>
        <p:txBody>
          <a:bodyPr>
            <a:noAutofit/>
          </a:bodyPr>
          <a:lstStyle/>
          <a:p>
            <a:r>
              <a:rPr lang="en-AU" sz="4000" dirty="0"/>
              <a:t>Fatigue Assessment Checklist </a:t>
            </a:r>
            <a:br>
              <a:rPr lang="en-AU" sz="4000" dirty="0"/>
            </a:br>
            <a:r>
              <a:rPr lang="en-AU" sz="4000" dirty="0"/>
              <a:t>(Health and Safety)</a:t>
            </a:r>
          </a:p>
        </p:txBody>
      </p:sp>
      <p:sp>
        <p:nvSpPr>
          <p:cNvPr id="4" name="Footer Placeholder 3">
            <a:extLst>
              <a:ext uri="{FF2B5EF4-FFF2-40B4-BE49-F238E27FC236}">
                <a16:creationId xmlns:a16="http://schemas.microsoft.com/office/drawing/2014/main" id="{554A8543-C048-4195-8951-C200C631BB72}"/>
              </a:ext>
            </a:extLst>
          </p:cNvPr>
          <p:cNvSpPr>
            <a:spLocks noGrp="1"/>
          </p:cNvSpPr>
          <p:nvPr>
            <p:ph type="ftr" sz="quarter" idx="11"/>
          </p:nvPr>
        </p:nvSpPr>
        <p:spPr/>
        <p:txBody>
          <a:bodyPr/>
          <a:lstStyle/>
          <a:p>
            <a:r>
              <a:rPr lang="en-AU" dirty="0"/>
              <a:t>Copyright © 2020 - Rinami Pty Ltd</a:t>
            </a:r>
            <a:endParaRPr lang="en-US" dirty="0"/>
          </a:p>
        </p:txBody>
      </p:sp>
      <p:pic>
        <p:nvPicPr>
          <p:cNvPr id="4098" name="Picture 2">
            <a:extLst>
              <a:ext uri="{FF2B5EF4-FFF2-40B4-BE49-F238E27FC236}">
                <a16:creationId xmlns:a16="http://schemas.microsoft.com/office/drawing/2014/main" id="{35021599-F87B-4824-9E8A-3C7933F3A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1" y="1488453"/>
            <a:ext cx="3617104" cy="482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2773CB1-3120-4095-8A37-759B39D3B48B}"/>
              </a:ext>
            </a:extLst>
          </p:cNvPr>
          <p:cNvSpPr/>
          <p:nvPr/>
        </p:nvSpPr>
        <p:spPr>
          <a:xfrm>
            <a:off x="4499992" y="1488453"/>
            <a:ext cx="4572000" cy="2893100"/>
          </a:xfrm>
          <a:prstGeom prst="rect">
            <a:avLst/>
          </a:prstGeom>
        </p:spPr>
        <p:txBody>
          <a:bodyPr>
            <a:spAutoFit/>
          </a:bodyPr>
          <a:lstStyle/>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Health and Safety is an essential component of performing Maintenance Tasks.</a:t>
            </a:r>
          </a:p>
          <a:p>
            <a:pPr>
              <a:spcAft>
                <a:spcPts val="0"/>
              </a:spcAft>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Monitoring the fatigue levels of maintenance staff is not directly associated with the work that is to be performed, but supplemental functionality such as this can be incorporated into the Mobile CAM app to provide an integrated wholistic solution for all aspects of your maintainer’s activities.</a:t>
            </a:r>
          </a:p>
          <a:p>
            <a:pPr>
              <a:spcAft>
                <a:spcPts val="0"/>
              </a:spcAft>
            </a:pPr>
            <a:endParaRPr lang="en-AU" sz="1400" dirty="0">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Other supplemental examples already discussed include Operator Equipment Pre-starts and Meter Entry, but additional functionality can be incorporated. </a:t>
            </a:r>
          </a:p>
        </p:txBody>
      </p:sp>
    </p:spTree>
    <p:extLst>
      <p:ext uri="{BB962C8B-B14F-4D97-AF65-F5344CB8AC3E}">
        <p14:creationId xmlns:p14="http://schemas.microsoft.com/office/powerpoint/2010/main" val="169506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8F0A-D27B-4BEE-85CA-A0DFAD5231CC}"/>
              </a:ext>
            </a:extLst>
          </p:cNvPr>
          <p:cNvSpPr>
            <a:spLocks noGrp="1"/>
          </p:cNvSpPr>
          <p:nvPr>
            <p:ph type="title"/>
          </p:nvPr>
        </p:nvSpPr>
        <p:spPr/>
        <p:txBody>
          <a:bodyPr/>
          <a:lstStyle/>
          <a:p>
            <a:r>
              <a:rPr lang="en-AU"/>
              <a:t>Summary</a:t>
            </a:r>
            <a:endParaRPr lang="en-AU" dirty="0"/>
          </a:p>
        </p:txBody>
      </p:sp>
      <p:sp>
        <p:nvSpPr>
          <p:cNvPr id="4" name="Footer Placeholder 3">
            <a:extLst>
              <a:ext uri="{FF2B5EF4-FFF2-40B4-BE49-F238E27FC236}">
                <a16:creationId xmlns:a16="http://schemas.microsoft.com/office/drawing/2014/main" id="{5A2B1860-1438-450F-8DCB-008506039261}"/>
              </a:ext>
            </a:extLst>
          </p:cNvPr>
          <p:cNvSpPr>
            <a:spLocks noGrp="1"/>
          </p:cNvSpPr>
          <p:nvPr>
            <p:ph type="ftr" sz="quarter" idx="11"/>
          </p:nvPr>
        </p:nvSpPr>
        <p:spPr/>
        <p:txBody>
          <a:bodyPr/>
          <a:lstStyle/>
          <a:p>
            <a:r>
              <a:rPr lang="en-AU"/>
              <a:t>Copyright © 2020 - Rinami Pty Ltd</a:t>
            </a:r>
            <a:endParaRPr lang="en-US" dirty="0"/>
          </a:p>
        </p:txBody>
      </p:sp>
      <p:pic>
        <p:nvPicPr>
          <p:cNvPr id="5" name="Picture 4">
            <a:extLst>
              <a:ext uri="{FF2B5EF4-FFF2-40B4-BE49-F238E27FC236}">
                <a16:creationId xmlns:a16="http://schemas.microsoft.com/office/drawing/2014/main" id="{E115C23A-4441-47D4-A813-514D09427939}"/>
              </a:ext>
            </a:extLst>
          </p:cNvPr>
          <p:cNvPicPr/>
          <p:nvPr/>
        </p:nvPicPr>
        <p:blipFill>
          <a:blip r:embed="rId2">
            <a:extLst>
              <a:ext uri="{28A0092B-C50C-407E-A947-70E740481C1C}">
                <a14:useLocalDpi xmlns:a14="http://schemas.microsoft.com/office/drawing/2010/main" val="0"/>
              </a:ext>
            </a:extLst>
          </a:blip>
          <a:srcRect/>
          <a:stretch/>
        </p:blipFill>
        <p:spPr bwMode="auto">
          <a:xfrm>
            <a:off x="822960" y="1709903"/>
            <a:ext cx="3244984" cy="4348077"/>
          </a:xfrm>
          <a:prstGeom prst="rect">
            <a:avLst/>
          </a:prstGeom>
          <a:noFill/>
          <a:ln>
            <a:noFill/>
          </a:ln>
        </p:spPr>
      </p:pic>
      <p:sp>
        <p:nvSpPr>
          <p:cNvPr id="6" name="Rectangle 5">
            <a:extLst>
              <a:ext uri="{FF2B5EF4-FFF2-40B4-BE49-F238E27FC236}">
                <a16:creationId xmlns:a16="http://schemas.microsoft.com/office/drawing/2014/main" id="{139DC2A3-3104-4C4C-A0D2-B9DAE871E0F7}"/>
              </a:ext>
            </a:extLst>
          </p:cNvPr>
          <p:cNvSpPr/>
          <p:nvPr/>
        </p:nvSpPr>
        <p:spPr>
          <a:xfrm>
            <a:off x="4095742" y="1458563"/>
            <a:ext cx="4868746" cy="5078313"/>
          </a:xfrm>
          <a:prstGeom prst="rect">
            <a:avLst/>
          </a:prstGeom>
        </p:spPr>
        <p:txBody>
          <a:bodyPr wrap="square">
            <a:spAutoFit/>
          </a:bodyPr>
          <a:lstStyle/>
          <a:p>
            <a:pPr marL="285750" indent="-285750">
              <a:buFont typeface="Arial" panose="020B0604020202020204" pitchFamily="34" charset="0"/>
              <a:buChar char="•"/>
            </a:pPr>
            <a:r>
              <a:rPr lang="en-AU" dirty="0"/>
              <a:t>Mobile CAM brings your systems to the maintainers with a user-friendly intuitive solution</a:t>
            </a:r>
          </a:p>
          <a:p>
            <a:endParaRPr lang="en-AU" dirty="0"/>
          </a:p>
          <a:p>
            <a:pPr marL="285750" indent="-285750">
              <a:buFont typeface="Arial" panose="020B0604020202020204" pitchFamily="34" charset="0"/>
              <a:buChar char="•"/>
            </a:pPr>
            <a:r>
              <a:rPr lang="en-AU" dirty="0"/>
              <a:t>Capture rich, accurate, validated, real-time data</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Keep documents up-to-date and save time, money and the environment by going paper-free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Expand capabilities by incorporating Health, Safety and other integrated systems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Utilise modern tablet features and functionality </a:t>
            </a:r>
            <a:r>
              <a:rPr lang="en-AU"/>
              <a:t>to efficiently do </a:t>
            </a:r>
            <a:r>
              <a:rPr lang="en-AU" dirty="0"/>
              <a:t>more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67644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F0BF-410C-4ED8-9F71-C48C864A1767}"/>
              </a:ext>
            </a:extLst>
          </p:cNvPr>
          <p:cNvSpPr>
            <a:spLocks noGrp="1"/>
          </p:cNvSpPr>
          <p:nvPr>
            <p:ph type="title"/>
          </p:nvPr>
        </p:nvSpPr>
        <p:spPr/>
        <p:txBody>
          <a:bodyPr/>
          <a:lstStyle/>
          <a:p>
            <a:r>
              <a:rPr lang="en-AU" dirty="0"/>
              <a:t>Company Overview</a:t>
            </a:r>
          </a:p>
        </p:txBody>
      </p:sp>
      <p:sp>
        <p:nvSpPr>
          <p:cNvPr id="3" name="Content Placeholder 2">
            <a:extLst>
              <a:ext uri="{FF2B5EF4-FFF2-40B4-BE49-F238E27FC236}">
                <a16:creationId xmlns:a16="http://schemas.microsoft.com/office/drawing/2014/main" id="{A0B7CDA3-2A71-4566-AF55-379394FB8575}"/>
              </a:ext>
            </a:extLst>
          </p:cNvPr>
          <p:cNvSpPr>
            <a:spLocks noGrp="1"/>
          </p:cNvSpPr>
          <p:nvPr>
            <p:ph idx="1"/>
          </p:nvPr>
        </p:nvSpPr>
        <p:spPr/>
        <p:txBody>
          <a:bodyPr/>
          <a:lstStyle/>
          <a:p>
            <a:r>
              <a:rPr lang="en-AU" dirty="0"/>
              <a:t>Rinami is a Queensland based ICT solutions provider formed in 2009 to deliver services to asset intensive businesses. The business has grown to now deliver integration systems, custom mobile applications and expert consulting services to large enterprise customers across the world. The company has expertise in the integration of applications with Enterprise Resource Planning (ERP) software, used by </a:t>
            </a:r>
            <a:r>
              <a:rPr lang="en-US" dirty="0"/>
              <a:t>organizations</a:t>
            </a:r>
            <a:r>
              <a:rPr lang="en-AU" dirty="0"/>
              <a:t> worldwide across multiple asset intensive businesses including mining and resources, agribusiness, logistics, multi-mode manufacturing, services, and local government sectors.</a:t>
            </a:r>
          </a:p>
          <a:p>
            <a:r>
              <a:rPr lang="en-AU" dirty="0"/>
              <a:t>Rinami is a certified Oracle partner and has developed Cantara mobile applications and integrations for a range of customers. The software is configured per ERP implementation, and allows users to extract, access and update critical information with ERP products on the go, through a range of phone and tablet mobile devices. </a:t>
            </a:r>
          </a:p>
          <a:p>
            <a:endParaRPr lang="en-AU" dirty="0"/>
          </a:p>
        </p:txBody>
      </p:sp>
      <p:sp>
        <p:nvSpPr>
          <p:cNvPr id="4" name="Footer Placeholder 3">
            <a:extLst>
              <a:ext uri="{FF2B5EF4-FFF2-40B4-BE49-F238E27FC236}">
                <a16:creationId xmlns:a16="http://schemas.microsoft.com/office/drawing/2014/main" id="{2555D68A-BCB6-456F-9EC6-1DD4AC85379E}"/>
              </a:ext>
            </a:extLst>
          </p:cNvPr>
          <p:cNvSpPr>
            <a:spLocks noGrp="1"/>
          </p:cNvSpPr>
          <p:nvPr>
            <p:ph type="ftr" sz="quarter" idx="11"/>
          </p:nvPr>
        </p:nvSpPr>
        <p:spPr/>
        <p:txBody>
          <a:bodyPr/>
          <a:lstStyle/>
          <a:p>
            <a:r>
              <a:rPr lang="en-AU"/>
              <a:t>Copyright © 2016 - Rinami Pty Ltd</a:t>
            </a:r>
            <a:endParaRPr lang="en-US" dirty="0"/>
          </a:p>
        </p:txBody>
      </p:sp>
    </p:spTree>
    <p:extLst>
      <p:ext uri="{BB962C8B-B14F-4D97-AF65-F5344CB8AC3E}">
        <p14:creationId xmlns:p14="http://schemas.microsoft.com/office/powerpoint/2010/main" val="423119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Mobile CAM – Benefits</a:t>
            </a:r>
          </a:p>
        </p:txBody>
      </p:sp>
      <p:sp>
        <p:nvSpPr>
          <p:cNvPr id="3" name="Rectangle 2"/>
          <p:cNvSpPr>
            <a:spLocks noGrp="1"/>
          </p:cNvSpPr>
          <p:nvPr>
            <p:ph idx="1"/>
          </p:nvPr>
        </p:nvSpPr>
        <p:spPr/>
        <p:txBody>
          <a:bodyPr numCol="1">
            <a:normAutofit fontScale="92500" lnSpcReduction="10000"/>
          </a:bodyPr>
          <a:lstStyle/>
          <a:p>
            <a:pPr marL="0" indent="0">
              <a:buNone/>
            </a:pPr>
            <a:r>
              <a:rPr lang="en-GB" dirty="0"/>
              <a:t>Mobile Capital Asset Management (Mobile CAM) provides:</a:t>
            </a:r>
          </a:p>
          <a:p>
            <a:pPr>
              <a:buFont typeface="Arial" panose="020B0604020202020204" pitchFamily="34" charset="0"/>
              <a:buChar char="•"/>
            </a:pPr>
            <a:r>
              <a:rPr lang="en-GB" dirty="0"/>
              <a:t>Real-time transactions</a:t>
            </a:r>
          </a:p>
          <a:p>
            <a:pPr>
              <a:buFont typeface="Arial" panose="020B0604020202020204" pitchFamily="34" charset="0"/>
              <a:buChar char="•"/>
            </a:pPr>
            <a:r>
              <a:rPr lang="en-GB" dirty="0"/>
              <a:t>Guided business processes and validation</a:t>
            </a:r>
          </a:p>
          <a:p>
            <a:pPr>
              <a:buFont typeface="Arial" panose="020B0604020202020204" pitchFamily="34" charset="0"/>
              <a:buChar char="•"/>
            </a:pPr>
            <a:r>
              <a:rPr lang="en-GB" dirty="0"/>
              <a:t>Improved Job Satisfaction with less paperwork</a:t>
            </a:r>
          </a:p>
          <a:p>
            <a:pPr>
              <a:buFont typeface="Arial" panose="020B0604020202020204" pitchFamily="34" charset="0"/>
              <a:buChar char="•"/>
            </a:pPr>
            <a:r>
              <a:rPr lang="en-GB" dirty="0"/>
              <a:t>Improved maintenance history with images and notations</a:t>
            </a:r>
          </a:p>
          <a:p>
            <a:pPr>
              <a:buFont typeface="Arial" panose="020B0604020202020204" pitchFamily="34" charset="0"/>
              <a:buChar char="•"/>
            </a:pPr>
            <a:r>
              <a:rPr lang="en-GB" dirty="0"/>
              <a:t>Live Work Request entry with supporting images and text</a:t>
            </a:r>
          </a:p>
          <a:p>
            <a:pPr>
              <a:buFont typeface="Arial" panose="020B0604020202020204" pitchFamily="34" charset="0"/>
              <a:buChar char="•"/>
            </a:pPr>
            <a:r>
              <a:rPr lang="en-GB" dirty="0"/>
              <a:t>Access to additional content, reference documentation, history</a:t>
            </a:r>
          </a:p>
          <a:p>
            <a:pPr>
              <a:buFont typeface="Arial" panose="020B0604020202020204" pitchFamily="34" charset="0"/>
              <a:buChar char="•"/>
            </a:pPr>
            <a:r>
              <a:rPr lang="en-GB" dirty="0"/>
              <a:t>Prioritised, filtered workload</a:t>
            </a:r>
          </a:p>
          <a:p>
            <a:pPr>
              <a:buFont typeface="Arial" panose="020B0604020202020204" pitchFamily="34" charset="0"/>
              <a:buChar char="•"/>
            </a:pPr>
            <a:r>
              <a:rPr lang="en-GB" dirty="0"/>
              <a:t>Interact with Work Order Labour Tasks, Timecard capture and Parts Issue</a:t>
            </a:r>
          </a:p>
          <a:p>
            <a:pPr>
              <a:buFont typeface="Arial" panose="020B0604020202020204" pitchFamily="34" charset="0"/>
              <a:buChar char="•"/>
            </a:pPr>
            <a:r>
              <a:rPr lang="en-GB" dirty="0"/>
              <a:t>Solutions are tailored to the business requirements, with secure authenticated access</a:t>
            </a:r>
          </a:p>
          <a:p>
            <a:pPr marL="0" indent="0">
              <a:buNone/>
            </a:pPr>
            <a:endParaRPr lang="en-GB" dirty="0"/>
          </a:p>
          <a:p>
            <a:pPr marL="0" indent="0">
              <a:buNone/>
            </a:pPr>
            <a:endParaRPr lang="en-GB" dirty="0"/>
          </a:p>
          <a:p>
            <a:pPr>
              <a:buFont typeface="Arial" panose="020B0604020202020204" pitchFamily="34" charset="0"/>
              <a:buChar char="•"/>
            </a:pPr>
            <a:endParaRPr lang="en-GB" dirty="0"/>
          </a:p>
          <a:p>
            <a:endParaRPr lang="en-AU" sz="1600" dirty="0"/>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47654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Mobile CAM – Maintainers</a:t>
            </a:r>
          </a:p>
        </p:txBody>
      </p:sp>
      <p:sp>
        <p:nvSpPr>
          <p:cNvPr id="3" name="Rectangle 2"/>
          <p:cNvSpPr>
            <a:spLocks noGrp="1"/>
          </p:cNvSpPr>
          <p:nvPr>
            <p:ph idx="1"/>
          </p:nvPr>
        </p:nvSpPr>
        <p:spPr/>
        <p:txBody>
          <a:bodyPr>
            <a:normAutofit/>
          </a:bodyPr>
          <a:lstStyle/>
          <a:p>
            <a:r>
              <a:rPr lang="en-GB" dirty="0"/>
              <a:t>Mobile CAM provides maintainers with the information that they need to perform tasks safely and to document completed work</a:t>
            </a:r>
          </a:p>
          <a:p>
            <a:pPr lvl="1">
              <a:buFont typeface="Arial" panose="020B0604020202020204" pitchFamily="34" charset="0"/>
              <a:buChar char="•"/>
            </a:pPr>
            <a:r>
              <a:rPr lang="en-GB" sz="1600" dirty="0"/>
              <a:t>prioritised list of work they need to perform, so that they know what they are required to do, in what sequence, with what parts and how it is to be performed safely, in compliance with policies and procedures</a:t>
            </a:r>
          </a:p>
          <a:p>
            <a:pPr lvl="1">
              <a:buFont typeface="Arial" panose="020B0604020202020204" pitchFamily="34" charset="0"/>
              <a:buChar char="•"/>
            </a:pPr>
            <a:r>
              <a:rPr lang="en-GB" sz="1600" dirty="0"/>
              <a:t>estimates of the allocated time to perform each task</a:t>
            </a:r>
          </a:p>
          <a:p>
            <a:pPr lvl="1">
              <a:buFont typeface="Arial" panose="020B0604020202020204" pitchFamily="34" charset="0"/>
              <a:buChar char="•"/>
            </a:pPr>
            <a:r>
              <a:rPr lang="en-GB" sz="1600" dirty="0"/>
              <a:t>completed activities documented with checklists, text notes, timestamped geopositioned images and other features that the powerful modern tablet devices provide</a:t>
            </a:r>
          </a:p>
          <a:p>
            <a:pPr lvl="1">
              <a:buFont typeface="Arial" panose="020B0604020202020204" pitchFamily="34" charset="0"/>
              <a:buChar char="•"/>
            </a:pPr>
            <a:r>
              <a:rPr lang="en-GB" sz="1600" dirty="0"/>
              <a:t>guided to enter meter readings and update Equipment geolocation or to capture other important information that may not be directly associated with the Work Order</a:t>
            </a:r>
          </a:p>
          <a:p>
            <a:pPr lvl="1">
              <a:buFont typeface="Arial" panose="020B0604020202020204" pitchFamily="34" charset="0"/>
              <a:buChar char="•"/>
            </a:pPr>
            <a:r>
              <a:rPr lang="en-GB" sz="1600" dirty="0"/>
              <a:t>can facilitate offline transactions with “sync” of the transaction logs when back in service</a:t>
            </a:r>
            <a:endParaRPr lang="en-AU" sz="1600" dirty="0"/>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71474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Real-time processing</a:t>
            </a:r>
          </a:p>
        </p:txBody>
      </p:sp>
      <p:sp>
        <p:nvSpPr>
          <p:cNvPr id="3" name="Rectangle 2"/>
          <p:cNvSpPr>
            <a:spLocks noGrp="1"/>
          </p:cNvSpPr>
          <p:nvPr>
            <p:ph idx="1"/>
          </p:nvPr>
        </p:nvSpPr>
        <p:spPr/>
        <p:txBody>
          <a:bodyPr>
            <a:normAutofit/>
          </a:bodyPr>
          <a:lstStyle/>
          <a:p>
            <a:pPr>
              <a:buFont typeface="Arial" panose="020B0604020202020204" pitchFamily="34" charset="0"/>
              <a:buChar char="•"/>
            </a:pPr>
            <a:r>
              <a:rPr lang="en-GB" dirty="0"/>
              <a:t>Real-time Labour Time Entry can be managed by start/stop work buttons, or can be manually entered on the device so that reporting and billing are not held up by processing paperwork</a:t>
            </a:r>
          </a:p>
          <a:p>
            <a:pPr>
              <a:buFont typeface="Arial" panose="020B0604020202020204" pitchFamily="34" charset="0"/>
              <a:buChar char="•"/>
            </a:pPr>
            <a:r>
              <a:rPr lang="en-GB" dirty="0"/>
              <a:t>Real-time Parts Issues keep stock levels accurate, and re-ordering processes are based on accurate data. Inventory Inquiry facilitates finding additional Parts locations and viewing stocks at other sites</a:t>
            </a:r>
          </a:p>
          <a:p>
            <a:pPr>
              <a:buFont typeface="Arial" panose="020B0604020202020204" pitchFamily="34" charset="0"/>
              <a:buChar char="•"/>
            </a:pPr>
            <a:r>
              <a:rPr lang="en-GB" dirty="0"/>
              <a:t>Real-time Work Order status updates, including completion validation checks, result in accurate and up-to-date reporting of activities. This gives planners, supervisors and managers better visibility of the maintenance workload and compliance with maintenance plans</a:t>
            </a:r>
          </a:p>
          <a:p>
            <a:pPr>
              <a:buFont typeface="Arial" panose="020B0604020202020204" pitchFamily="34" charset="0"/>
              <a:buChar char="•"/>
            </a:pPr>
            <a:r>
              <a:rPr lang="en-GB" dirty="0"/>
              <a:t>Real-time Maintenance Requests ensure follow-up and observed issues are not missed, and can be photographed and documented live</a:t>
            </a:r>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Use technology to excel</a:t>
            </a:r>
          </a:p>
        </p:txBody>
      </p:sp>
      <p:sp>
        <p:nvSpPr>
          <p:cNvPr id="3" name="Rectangle 2"/>
          <p:cNvSpPr>
            <a:spLocks noGrp="1"/>
          </p:cNvSpPr>
          <p:nvPr>
            <p:ph idx="1"/>
          </p:nvPr>
        </p:nvSpPr>
        <p:spPr/>
        <p:txBody>
          <a:bodyPr>
            <a:normAutofit/>
          </a:bodyPr>
          <a:lstStyle/>
          <a:p>
            <a:pPr>
              <a:buFont typeface="Arial" panose="020B0604020202020204" pitchFamily="34" charset="0"/>
              <a:buChar char="•"/>
            </a:pPr>
            <a:r>
              <a:rPr lang="en-GB" dirty="0"/>
              <a:t>Improve the quality of CAM processes by identifying repetitive failures or unnecessary repairs and quickly escalating new issues. Provide staff with the tools to view manuals, review maintenance history and to raise maintenance requests while they are at the machine</a:t>
            </a:r>
          </a:p>
          <a:p>
            <a:pPr>
              <a:buFont typeface="Arial" panose="020B0604020202020204" pitchFamily="34" charset="0"/>
              <a:buChar char="•"/>
            </a:pPr>
            <a:r>
              <a:rPr lang="en-GB" dirty="0"/>
              <a:t>Supported by rich content in the form of timestamped, geopositioned images, audio and text notes</a:t>
            </a:r>
          </a:p>
          <a:p>
            <a:pPr>
              <a:buFont typeface="Arial" panose="020B0604020202020204" pitchFamily="34" charset="0"/>
              <a:buChar char="•"/>
            </a:pPr>
            <a:r>
              <a:rPr lang="en-GB" dirty="0"/>
              <a:t>Utilise device sensors and other paired or networked devices such as scanners, vibration sensors or thermal cameras, printers etc to measure and capture additional data</a:t>
            </a:r>
          </a:p>
          <a:p>
            <a:pPr>
              <a:buFont typeface="Arial" panose="020B0604020202020204" pitchFamily="34" charset="0"/>
              <a:buChar char="•"/>
            </a:pPr>
            <a:r>
              <a:rPr lang="en-GB" dirty="0"/>
              <a:t>Integrate with other system for Condition Assessment, Notifications etc.  or other Business Process integrations</a:t>
            </a:r>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95176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Intuitive and Paperless</a:t>
            </a:r>
          </a:p>
        </p:txBody>
      </p:sp>
      <p:sp>
        <p:nvSpPr>
          <p:cNvPr id="3" name="Rectangle 2"/>
          <p:cNvSpPr>
            <a:spLocks noGrp="1"/>
          </p:cNvSpPr>
          <p:nvPr>
            <p:ph idx="1"/>
          </p:nvPr>
        </p:nvSpPr>
        <p:spPr/>
        <p:txBody>
          <a:bodyPr>
            <a:normAutofit/>
          </a:bodyPr>
          <a:lstStyle/>
          <a:p>
            <a:pPr>
              <a:buFont typeface="Arial" panose="020B0604020202020204" pitchFamily="34" charset="0"/>
              <a:buChar char="•"/>
            </a:pPr>
            <a:r>
              <a:rPr lang="en-GB" dirty="0"/>
              <a:t>The user-friendly interface ensures business process compliance with intuitive guided user transactions and validations</a:t>
            </a:r>
          </a:p>
          <a:p>
            <a:pPr>
              <a:buFont typeface="Arial" panose="020B0604020202020204" pitchFamily="34" charset="0"/>
              <a:buChar char="•"/>
            </a:pPr>
            <a:r>
              <a:rPr lang="en-GB" dirty="0"/>
              <a:t>Mobile CAM solutions remove paper from the process for task instructions, parts issues, timecard entries and completed activities and follow-up documentation</a:t>
            </a:r>
          </a:p>
          <a:p>
            <a:pPr>
              <a:buFont typeface="Arial" panose="020B0604020202020204" pitchFamily="34" charset="0"/>
              <a:buChar char="•"/>
            </a:pPr>
            <a:r>
              <a:rPr lang="en-GB" dirty="0"/>
              <a:t>Maintainers will spend more time maintaining equipment, and less time printing, collating and writing up paperwork</a:t>
            </a:r>
          </a:p>
          <a:p>
            <a:pPr marL="0" indent="0">
              <a:buNone/>
            </a:pPr>
            <a:endParaRPr lang="en-AU" dirty="0"/>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86737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Solution Overview</a:t>
            </a:r>
          </a:p>
        </p:txBody>
      </p:sp>
      <p:sp>
        <p:nvSpPr>
          <p:cNvPr id="3" name="Rectangle 2"/>
          <p:cNvSpPr>
            <a:spLocks noGrp="1"/>
          </p:cNvSpPr>
          <p:nvPr>
            <p:ph idx="1"/>
          </p:nvPr>
        </p:nvSpPr>
        <p:spPr/>
        <p:txBody>
          <a:bodyPr>
            <a:normAutofit lnSpcReduction="10000"/>
          </a:bodyPr>
          <a:lstStyle/>
          <a:p>
            <a:r>
              <a:rPr lang="en-AU" dirty="0"/>
              <a:t>The Cantara CAM (Capital Asset Management) mobile application supports the following transactions and activities.</a:t>
            </a:r>
          </a:p>
          <a:p>
            <a:pPr lvl="1">
              <a:buFont typeface="Wingdings" panose="05000000000000000000" pitchFamily="2" charset="2"/>
              <a:buChar char="q"/>
            </a:pPr>
            <a:r>
              <a:rPr lang="en-AU" dirty="0"/>
              <a:t>Main Menu</a:t>
            </a:r>
          </a:p>
          <a:p>
            <a:pPr lvl="1">
              <a:buFont typeface="Wingdings" panose="05000000000000000000" pitchFamily="2" charset="2"/>
              <a:buChar char="q"/>
            </a:pPr>
            <a:r>
              <a:rPr lang="en-AU" dirty="0"/>
              <a:t>Advanced Search (Maintenance Work Order list)</a:t>
            </a:r>
          </a:p>
          <a:p>
            <a:pPr lvl="1">
              <a:buFont typeface="Wingdings" panose="05000000000000000000" pitchFamily="2" charset="2"/>
              <a:buChar char="q"/>
            </a:pPr>
            <a:r>
              <a:rPr lang="en-AU" dirty="0"/>
              <a:t>Equipment Pre-Start/Daily Service</a:t>
            </a:r>
          </a:p>
          <a:p>
            <a:pPr lvl="1">
              <a:buFont typeface="Wingdings" panose="05000000000000000000" pitchFamily="2" charset="2"/>
              <a:buChar char="q"/>
            </a:pPr>
            <a:r>
              <a:rPr lang="en-AU" dirty="0"/>
              <a:t>Create Work Order Request</a:t>
            </a:r>
          </a:p>
          <a:p>
            <a:pPr lvl="1">
              <a:buFont typeface="Wingdings" panose="05000000000000000000" pitchFamily="2" charset="2"/>
              <a:buChar char="q"/>
            </a:pPr>
            <a:r>
              <a:rPr lang="en-AU" dirty="0"/>
              <a:t>Work Order Management</a:t>
            </a:r>
          </a:p>
          <a:p>
            <a:pPr lvl="1">
              <a:buFont typeface="Wingdings" panose="05000000000000000000" pitchFamily="2" charset="2"/>
              <a:buChar char="q"/>
            </a:pPr>
            <a:r>
              <a:rPr lang="en-AU" dirty="0"/>
              <a:t>Work Order Parts (Planned and Issued)</a:t>
            </a:r>
          </a:p>
          <a:p>
            <a:pPr lvl="1">
              <a:buFont typeface="Wingdings" panose="05000000000000000000" pitchFamily="2" charset="2"/>
              <a:buChar char="q"/>
            </a:pPr>
            <a:r>
              <a:rPr lang="en-AU" dirty="0"/>
              <a:t>Work Order Labour </a:t>
            </a:r>
          </a:p>
          <a:p>
            <a:pPr lvl="1">
              <a:buFont typeface="Wingdings" panose="05000000000000000000" pitchFamily="2" charset="2"/>
              <a:buChar char="q"/>
            </a:pPr>
            <a:r>
              <a:rPr lang="en-AU" dirty="0"/>
              <a:t>Work Order Time Entry</a:t>
            </a:r>
          </a:p>
          <a:p>
            <a:pPr lvl="1">
              <a:buFont typeface="Wingdings" panose="05000000000000000000" pitchFamily="2" charset="2"/>
              <a:buChar char="q"/>
            </a:pPr>
            <a:r>
              <a:rPr lang="en-AU" dirty="0"/>
              <a:t>Work Order Generation from Preventive Maintenance Schedules</a:t>
            </a:r>
          </a:p>
          <a:p>
            <a:pPr lvl="1">
              <a:buFont typeface="Wingdings" panose="05000000000000000000" pitchFamily="2" charset="2"/>
              <a:buChar char="q"/>
            </a:pPr>
            <a:r>
              <a:rPr lang="en-AU" dirty="0"/>
              <a:t>Enter Meters</a:t>
            </a:r>
          </a:p>
          <a:p>
            <a:pPr lvl="1">
              <a:buFont typeface="Wingdings" panose="05000000000000000000" pitchFamily="2" charset="2"/>
              <a:buChar char="q"/>
            </a:pPr>
            <a:r>
              <a:rPr lang="en-AU" dirty="0"/>
              <a:t>Fatigue Assessment Checklist (Health and Safety)</a:t>
            </a:r>
          </a:p>
          <a:p>
            <a:pPr lvl="1">
              <a:buFont typeface="Wingdings" panose="05000000000000000000" pitchFamily="2" charset="2"/>
              <a:buChar char="q"/>
            </a:pPr>
            <a:r>
              <a:rPr lang="en-AU" dirty="0"/>
              <a:t>Service History</a:t>
            </a:r>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4152664047"/>
      </p:ext>
    </p:extLst>
  </p:cSld>
  <p:clrMapOvr>
    <a:masterClrMapping/>
  </p:clrMapOvr>
</p:sld>
</file>

<file path=ppt/theme/theme1.xml><?xml version="1.0" encoding="utf-8"?>
<a:theme xmlns:a="http://schemas.openxmlformats.org/drawingml/2006/main" name="Retrospect">
  <a:themeElements>
    <a:clrScheme name="Rinami">
      <a:dk1>
        <a:sysClr val="windowText" lastClr="000000"/>
      </a:dk1>
      <a:lt1>
        <a:sysClr val="window" lastClr="FFFFFF"/>
      </a:lt1>
      <a:dk2>
        <a:srgbClr val="344068"/>
      </a:dk2>
      <a:lt2>
        <a:srgbClr val="D9E0E6"/>
      </a:lt2>
      <a:accent1>
        <a:srgbClr val="57B2BB"/>
      </a:accent1>
      <a:accent2>
        <a:srgbClr val="0A4852"/>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potx" id="{AF4DCA60-35CC-4CA3-B081-D004301EEE0E}" vid="{FF03892D-EA89-4A04-BC47-3A4F61C9D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inami Document" ma:contentTypeID="0x010100CD0B8085FD18E94DAD35E5A577B66C12003118B40420BF6647AD287E5D8616B0C4" ma:contentTypeVersion="10" ma:contentTypeDescription="Rinami Document Type" ma:contentTypeScope="" ma:versionID="1da8e991e18859015d507f6d7ceb2b4d">
  <xsd:schema xmlns:xsd="http://www.w3.org/2001/XMLSchema" xmlns:xs="http://www.w3.org/2001/XMLSchema" xmlns:p="http://schemas.microsoft.com/office/2006/metadata/properties" xmlns:ns2="d1afabf9-33b0-470f-8733-862bd2f68943" xmlns:ns3="http://schemas.microsoft.com/sharepoint/v3/fields" xmlns:ns4="bb89efd7-62be-4b80-bc4b-1fd1c2609a35" targetNamespace="http://schemas.microsoft.com/office/2006/metadata/properties" ma:root="true" ma:fieldsID="0ec70235cef814f8da7df63198b94bb6" ns2:_="" ns3:_="" ns4:_="">
    <xsd:import namespace="d1afabf9-33b0-470f-8733-862bd2f68943"/>
    <xsd:import namespace="http://schemas.microsoft.com/sharepoint/v3/fields"/>
    <xsd:import namespace="bb89efd7-62be-4b80-bc4b-1fd1c2609a35"/>
    <xsd:element name="properties">
      <xsd:complexType>
        <xsd:sequence>
          <xsd:element name="documentManagement">
            <xsd:complexType>
              <xsd:all>
                <xsd:element ref="ns2:SharedWithUsers" minOccurs="0"/>
                <xsd:element ref="ns2:SharedWithDetails" minOccurs="0"/>
                <xsd:element ref="ns3:_Identifier"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fabf9-33b0-470f-8733-862bd2f689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Identifier" ma:index="10" nillable="true" ma:displayName="Resource Identifier" ma:description="An identifying string or number, usually conforming to a formal identification system" ma:internalName="_Identifi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89efd7-62be-4b80-bc4b-1fd1c2609a3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dentifier xmlns="http://schemas.microsoft.com/sharepoint/v3/fields" xsi:nil="true"/>
  </documentManagement>
</p:properties>
</file>

<file path=customXml/itemProps1.xml><?xml version="1.0" encoding="utf-8"?>
<ds:datastoreItem xmlns:ds="http://schemas.openxmlformats.org/officeDocument/2006/customXml" ds:itemID="{9E33FCDF-3059-4693-9B82-8F85A0AC3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fabf9-33b0-470f-8733-862bd2f68943"/>
    <ds:schemaRef ds:uri="http://schemas.microsoft.com/sharepoint/v3/fields"/>
    <ds:schemaRef ds:uri="bb89efd7-62be-4b80-bc4b-1fd1c2609a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9DA78B-798E-4F04-91C2-72D1F4F53DAE}">
  <ds:schemaRefs>
    <ds:schemaRef ds:uri="http://schemas.microsoft.com/sharepoint/v3/contenttype/forms"/>
  </ds:schemaRefs>
</ds:datastoreItem>
</file>

<file path=customXml/itemProps3.xml><?xml version="1.0" encoding="utf-8"?>
<ds:datastoreItem xmlns:ds="http://schemas.openxmlformats.org/officeDocument/2006/customXml" ds:itemID="{CA6BF7CA-0C1A-40D1-98AF-BE0F40BAC177}">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Presentation</Template>
  <TotalTime>0</TotalTime>
  <Words>2465</Words>
  <Application>Microsoft Office PowerPoint</Application>
  <PresentationFormat>On-screen Show (4:3)</PresentationFormat>
  <Paragraphs>214</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Retrospect</vt:lpstr>
      <vt:lpstr>Cantara CAM Mobile Application</vt:lpstr>
      <vt:lpstr>PowerPoint Presentation</vt:lpstr>
      <vt:lpstr>Company Overview</vt:lpstr>
      <vt:lpstr>Mobile CAM – Benefits</vt:lpstr>
      <vt:lpstr>Mobile CAM – Maintainers</vt:lpstr>
      <vt:lpstr>Real-time processing</vt:lpstr>
      <vt:lpstr>Use technology to excel</vt:lpstr>
      <vt:lpstr>Intuitive and Paperless</vt:lpstr>
      <vt:lpstr>Solution Overview</vt:lpstr>
      <vt:lpstr>Main Menu</vt:lpstr>
      <vt:lpstr>Advanced Search with expanded Work Order List</vt:lpstr>
      <vt:lpstr>Equipment Pre-Start/Daily Service</vt:lpstr>
      <vt:lpstr>Create Maintenance Repair  Work Request</vt:lpstr>
      <vt:lpstr>Work Order Management</vt:lpstr>
      <vt:lpstr>Work Order Issue (Parts)</vt:lpstr>
      <vt:lpstr>Work Order Labour</vt:lpstr>
      <vt:lpstr>Work Order Time Entry</vt:lpstr>
      <vt:lpstr>Service History</vt:lpstr>
      <vt:lpstr>Work Order Generation</vt:lpstr>
      <vt:lpstr>Enter Meters</vt:lpstr>
      <vt:lpstr>Fatigue Assessment Checklist  (Health and Safety)</vt:lpstr>
      <vt:lpstr>Summary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2016-01-17T10:17:52Z</dcterms:created>
  <dcterms:modified xsi:type="dcterms:W3CDTF">2020-06-24T04:30:19Z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y fmtid="{D5CDD505-2E9C-101B-9397-08002B2CF9AE}" pid="3" name="ContentTypeId">
    <vt:lpwstr>0x010100CD0B8085FD18E94DAD35E5A577B66C12003118B40420BF6647AD287E5D8616B0C4</vt:lpwstr>
  </property>
</Properties>
</file>